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9" r:id="rId21"/>
    <p:sldId id="276" r:id="rId22"/>
    <p:sldId id="277" r:id="rId23"/>
    <p:sldId id="278" r:id="rId24"/>
  </p:sldIdLst>
  <p:sldSz cx="9144000" cy="5143500" type="screen16x9"/>
  <p:notesSz cx="6858000" cy="9144000"/>
  <p:embeddedFontLst>
    <p:embeddedFont>
      <p:font typeface="Fira Sans Condensed" panose="020B05030500000200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631" autoAdjust="0"/>
    <p:restoredTop sz="77565" autoAdjust="0"/>
  </p:normalViewPr>
  <p:slideViewPr>
    <p:cSldViewPr snapToGrid="0">
      <p:cViewPr varScale="1">
        <p:scale>
          <a:sx n="79" d="100"/>
          <a:sy n="79" d="100"/>
        </p:scale>
        <p:origin x="67" y="355"/>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ncbi.nlm.nih.gov/books/NBK547546/"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doi.org/10.1038/530027a"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arxiv.org/abs/1803.09010"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arxiv.org/abs/1803.09010"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i.org/10.1128/mBio.00809-16"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doi.org/10.1038/d41586-020-01363-z"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10f6f00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10f6f00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016a3a10f4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016a3a10f4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016a3a10f4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016a3a10f4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016a3a10f4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016a3a10f4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Recall: back in 7.1 we talked about substantive qualities of data viz (AKA viz that accurately and honestly present their data); reproducibility is a way of supporting those substantive qualities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Referenced: </a:t>
            </a:r>
            <a:endParaRPr/>
          </a:p>
          <a:p>
            <a:pPr marL="457200" lvl="0" indent="-298450" algn="l" rtl="0">
              <a:spcBef>
                <a:spcPts val="0"/>
              </a:spcBef>
              <a:spcAft>
                <a:spcPts val="0"/>
              </a:spcAft>
              <a:buSzPts val="1100"/>
              <a:buChar char="-"/>
            </a:pPr>
            <a:r>
              <a:rPr lang="en"/>
              <a:t>National Academies Press. (2019). Understanding Reproducibility and Replicability. In Reproducibility and Replicability in Science. National Academies Press (US). </a:t>
            </a:r>
            <a:r>
              <a:rPr lang="en" u="sng">
                <a:solidFill>
                  <a:schemeClr val="hlink"/>
                </a:solidFill>
                <a:hlinkClick r:id="rId3"/>
              </a:rPr>
              <a:t>https://www.ncbi.nlm.nih.gov/books/NBK547546/</a:t>
            </a:r>
            <a:r>
              <a:rPr lang="en"/>
              <a:t> </a:t>
            </a:r>
            <a:endParaRPr/>
          </a:p>
          <a:p>
            <a:pPr marL="457200" lvl="0" indent="-298450" algn="l" rtl="0">
              <a:spcBef>
                <a:spcPts val="0"/>
              </a:spcBef>
              <a:spcAft>
                <a:spcPts val="0"/>
              </a:spcAft>
              <a:buSzPts val="1100"/>
              <a:buChar char="-"/>
            </a:pPr>
            <a:r>
              <a:rPr lang="en"/>
              <a:t>Allison, D. B., Brown, A. W., George, B. J., &amp; Kaiser, K. A. (2016). Reproducibility: A tragedy of errors. Nature, 530(7588), 27–29. </a:t>
            </a:r>
            <a:r>
              <a:rPr lang="en" u="sng">
                <a:solidFill>
                  <a:schemeClr val="hlink"/>
                </a:solidFill>
                <a:hlinkClick r:id="rId4"/>
              </a:rPr>
              <a:t>https://doi.org/10.1038/530027a</a:t>
            </a:r>
            <a:r>
              <a:rPr lang="en"/>
              <a:t> </a:t>
            </a:r>
            <a:endParaRPr/>
          </a:p>
          <a:p>
            <a:pPr marL="457200" lvl="0" indent="-298450" algn="l" rtl="0">
              <a:spcBef>
                <a:spcPts val="0"/>
              </a:spcBef>
              <a:spcAft>
                <a:spcPts val="0"/>
              </a:spcAft>
              <a:buSzPts val="1100"/>
              <a:buChar char="-"/>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014004f9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014004f9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Referenced:</a:t>
            </a:r>
            <a:endParaRPr/>
          </a:p>
          <a:p>
            <a:pPr marL="457200" lvl="0" indent="-298450" algn="l" rtl="0">
              <a:spcBef>
                <a:spcPts val="0"/>
              </a:spcBef>
              <a:spcAft>
                <a:spcPts val="0"/>
              </a:spcAft>
              <a:buSzPts val="1100"/>
              <a:buChar char="-"/>
            </a:pPr>
            <a:r>
              <a:rPr lang="en"/>
              <a:t>Committee on Professional Ethics of the American Statistical Association. (2018). Ethical Guidelines for Statistical Practice. https://www.amstat.org/ASA/Your-Career/Ethical-Guidelines-for-Statistical-Practice.aspx</a:t>
            </a:r>
            <a:endParaRPr/>
          </a:p>
          <a:p>
            <a:pPr marL="457200" lvl="0" indent="-298450" algn="l" rtl="0">
              <a:spcBef>
                <a:spcPts val="0"/>
              </a:spcBef>
              <a:spcAft>
                <a:spcPts val="0"/>
              </a:spcAft>
              <a:buSzPts val="1100"/>
              <a:buChar char="-"/>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014004f90e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014004f90e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Healy 2.1</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014004f90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014004f90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Reproducibility doesn’t mean that a result is correct, but it does give us the ability to evaluate that correctness for ourselves in a critical, thorough fashion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Referenced: </a:t>
            </a:r>
            <a:endParaRPr dirty="0"/>
          </a:p>
          <a:p>
            <a:pPr marL="457200" lvl="0" indent="-298450" algn="l" rtl="0">
              <a:spcBef>
                <a:spcPts val="0"/>
              </a:spcBef>
              <a:spcAft>
                <a:spcPts val="0"/>
              </a:spcAft>
              <a:buSzPts val="1100"/>
              <a:buChar char="-"/>
            </a:pPr>
            <a:r>
              <a:rPr lang="en" dirty="0"/>
              <a:t>Fekete, J.-D., &amp; Freire, J. (2020). Exploring Reproducibility in Visualization. IEEE Computer Graphics and Applications, 40(5), 108–119. https://doi.org/10.1109/MCG.2020.3006412</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016a3a10f4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016a3a10f4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016a3a10f4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016a3a10f4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Healy 2.1</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016a3a10f4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016a3a10f4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Healy 2.1</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016a3a10f4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016a3a10f4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Referenced:</a:t>
            </a:r>
            <a:endParaRPr/>
          </a:p>
          <a:p>
            <a:pPr marL="457200" lvl="0" indent="-298450" algn="l" rtl="0">
              <a:spcBef>
                <a:spcPts val="0"/>
              </a:spcBef>
              <a:spcAft>
                <a:spcPts val="0"/>
              </a:spcAft>
              <a:buSzPts val="1100"/>
              <a:buChar char="-"/>
            </a:pPr>
            <a:r>
              <a:rPr lang="en"/>
              <a:t>Healy 2.1</a:t>
            </a:r>
            <a:endParaRPr/>
          </a:p>
          <a:p>
            <a:pPr marL="457200" lvl="0" indent="-298450" algn="l" rtl="0">
              <a:spcBef>
                <a:spcPts val="0"/>
              </a:spcBef>
              <a:spcAft>
                <a:spcPts val="0"/>
              </a:spcAft>
              <a:buSzPts val="1100"/>
              <a:buChar char="-"/>
            </a:pPr>
            <a:r>
              <a:rPr lang="en"/>
              <a:t>Steidl, D., Hummel, B., &amp; Juergens, E. (2013). Quality analysis of source code comments. 2013 21st International Conference on Program Comprehension (ICPC), 83–92. https://doi.org/10.1109/ICPC.2013.6613836</a:t>
            </a: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010f6f0077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010f6f007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016a3a10f4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016a3a10f4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167624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016a3a10f4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016a3a10f4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Referenced:</a:t>
            </a:r>
            <a:endParaRPr/>
          </a:p>
          <a:p>
            <a:pPr marL="457200" lvl="0" indent="-298450" algn="l" rtl="0">
              <a:lnSpc>
                <a:spcPct val="115000"/>
              </a:lnSpc>
              <a:spcBef>
                <a:spcPts val="1200"/>
              </a:spcBef>
              <a:spcAft>
                <a:spcPts val="0"/>
              </a:spcAft>
              <a:buSzPts val="1100"/>
              <a:buChar char="-"/>
            </a:pPr>
            <a:r>
              <a:rPr lang="en">
                <a:solidFill>
                  <a:schemeClr val="dk1"/>
                </a:solidFill>
              </a:rPr>
              <a:t>Gebru, T., Morgenstern, J., Vecchione, B., Vaughan, J. W., Wallach, H., Daumé III, H., &amp; Crawford, K. (2020). Datasheets for Datasets. ArXiv:1803.09010 [Cs].</a:t>
            </a:r>
            <a:r>
              <a:rPr lang="en">
                <a:solidFill>
                  <a:schemeClr val="dk1"/>
                </a:solidFill>
                <a:uFill>
                  <a:noFill/>
                </a:uFill>
                <a:hlinkClick r:id="rId3">
                  <a:extLst>
                    <a:ext uri="{A12FA001-AC4F-418D-AE19-62706E023703}">
                      <ahyp:hlinkClr xmlns:ahyp="http://schemas.microsoft.com/office/drawing/2018/hyperlinkcolor" val="tx"/>
                    </a:ext>
                  </a:extLst>
                </a:hlinkClick>
              </a:rPr>
              <a:t> </a:t>
            </a:r>
            <a:r>
              <a:rPr lang="en" u="sng">
                <a:solidFill>
                  <a:schemeClr val="hlink"/>
                </a:solidFill>
                <a:hlinkClick r:id="rId3"/>
              </a:rPr>
              <a:t>http://arxiv.org/abs/1803.09010</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014004f90e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014004f90e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NOTES: </a:t>
            </a:r>
            <a:endParaRPr/>
          </a:p>
          <a:p>
            <a:pPr marL="457200" lvl="0" indent="-298450" algn="l" rtl="0">
              <a:spcBef>
                <a:spcPts val="0"/>
              </a:spcBef>
              <a:spcAft>
                <a:spcPts val="0"/>
              </a:spcAft>
              <a:buSzPts val="1100"/>
              <a:buChar char="-"/>
            </a:pPr>
            <a:r>
              <a:rPr lang="en"/>
              <a:t>Follow the hyperlink to the gebru paper and scroll, walk through the example datasheet in more detail and discuss useful elements</a:t>
            </a:r>
            <a:endParaRPr/>
          </a:p>
          <a:p>
            <a:pPr marL="0" lvl="0" indent="0" algn="l" rtl="0">
              <a:spcBef>
                <a:spcPts val="0"/>
              </a:spcBef>
              <a:spcAft>
                <a:spcPts val="0"/>
              </a:spcAft>
              <a:buNone/>
            </a:pPr>
            <a:endParaRPr/>
          </a:p>
          <a:p>
            <a:pPr marL="0" lvl="0" indent="0" algn="l" rtl="0">
              <a:spcBef>
                <a:spcPts val="0"/>
              </a:spcBef>
              <a:spcAft>
                <a:spcPts val="0"/>
              </a:spcAft>
              <a:buNone/>
            </a:pPr>
            <a:r>
              <a:rPr lang="en"/>
              <a:t>Referenced:</a:t>
            </a:r>
            <a:endParaRPr/>
          </a:p>
          <a:p>
            <a:pPr marL="457200" lvl="0" indent="-298450" algn="l" rtl="0">
              <a:lnSpc>
                <a:spcPct val="115000"/>
              </a:lnSpc>
              <a:spcBef>
                <a:spcPts val="1200"/>
              </a:spcBef>
              <a:spcAft>
                <a:spcPts val="0"/>
              </a:spcAft>
              <a:buSzPts val="1100"/>
              <a:buChar char="-"/>
            </a:pPr>
            <a:r>
              <a:rPr lang="en">
                <a:solidFill>
                  <a:schemeClr val="dk1"/>
                </a:solidFill>
              </a:rPr>
              <a:t>Gebru, T., Morgenstern, J., Vecchione, B., Vaughan, J. W., Wallach, H., Daumé III, H., &amp; Crawford, K. (2020). Datasheets for Datasets. ArXiv:1803.09010 [Cs].</a:t>
            </a:r>
            <a:r>
              <a:rPr lang="en">
                <a:solidFill>
                  <a:schemeClr val="dk1"/>
                </a:solidFill>
                <a:uFill>
                  <a:noFill/>
                </a:uFill>
                <a:hlinkClick r:id="rId3">
                  <a:extLst>
                    <a:ext uri="{A12FA001-AC4F-418D-AE19-62706E023703}">
                      <ahyp:hlinkClr xmlns:ahyp="http://schemas.microsoft.com/office/drawing/2018/hyperlinkcolor" val="tx"/>
                    </a:ext>
                  </a:extLst>
                </a:hlinkClick>
              </a:rPr>
              <a:t> </a:t>
            </a:r>
            <a:r>
              <a:rPr lang="en" u="sng">
                <a:solidFill>
                  <a:schemeClr val="hlink"/>
                </a:solidFill>
                <a:hlinkClick r:id="rId3"/>
              </a:rPr>
              <a:t>http://arxiv.org/abs/1803.09010</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0473fe258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0473fe258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016a3a10f4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016a3a10f4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To start things off, we’ll look at an example of why reproducibility is so important to us as people who want to visualize data</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16a3a10f4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16a3a10f4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Referenced:</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Shen, H. (2020). Meet this super-spotter of duplicated images in science papers. Nature, 581(7807), 132–136. https://doi.org/10.1038/d41586-020-01363-z</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016a3a10f4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016a3a10f4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Referenced:</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Shen, H. (2020). Meet this super-spotter of duplicated images in science papers. Nature, 581(7807), 132–136. https://doi.org/10.1038/d41586-020-01363-z</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016a3a10f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016a3a10f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What the duplicated sections of image tell us is that either a) the images were altered to support a conclusion that the researchers wanted to show, or b) the images were altered somewhere earlier in the process, and the authors formed their conclusions based on looking at the flawed images</a:t>
            </a:r>
            <a:endParaRPr dirty="0"/>
          </a:p>
          <a:p>
            <a:pPr marL="457200" lvl="0" indent="-298450" algn="l" rtl="0">
              <a:spcBef>
                <a:spcPts val="0"/>
              </a:spcBef>
              <a:spcAft>
                <a:spcPts val="0"/>
              </a:spcAft>
              <a:buSzPts val="1100"/>
              <a:buChar char="-"/>
            </a:pPr>
            <a:r>
              <a:rPr lang="en" dirty="0"/>
              <a:t>Either way: how can we trust the findings when the image used as evidence has been manipulated?</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Referenced:</a:t>
            </a:r>
            <a:endParaRPr dirty="0"/>
          </a:p>
          <a:p>
            <a:pPr marL="457200" lvl="0" indent="-298450" algn="l" rtl="0">
              <a:spcBef>
                <a:spcPts val="0"/>
              </a:spcBef>
              <a:spcAft>
                <a:spcPts val="0"/>
              </a:spcAft>
              <a:buSzPts val="1100"/>
              <a:buChar char="-"/>
            </a:pPr>
            <a:r>
              <a:rPr lang="en" dirty="0"/>
              <a:t>Shen, H. (2020). Meet this super-spotter of duplicated images in science papers. Nature, 581(7807), 132–136. https://doi.org/10.1038/d41586-020-01363-z</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016a3a10f4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016a3a10f4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Referenced: </a:t>
            </a:r>
            <a:endParaRPr/>
          </a:p>
          <a:p>
            <a:pPr marL="457200" lvl="0" indent="-298450" algn="l" rtl="0">
              <a:spcBef>
                <a:spcPts val="0"/>
              </a:spcBef>
              <a:spcAft>
                <a:spcPts val="0"/>
              </a:spcAft>
              <a:buSzPts val="1100"/>
              <a:buChar char="-"/>
            </a:pPr>
            <a:r>
              <a:rPr lang="en"/>
              <a:t>Editors, T. P. O. (2019). Retraction: Plumbagin Suppresses the Invasion of HER2-Overexpressing Breast Cancer Cells through Inhibition of IKKα-Mediated NF-κB Activation. PLOS ONE, 14(1), e0207273. https://doi.org/10.1371/journal.pone.0207273</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016a3a10f4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016a3a10f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Referenced:</a:t>
            </a:r>
            <a:endParaRPr/>
          </a:p>
          <a:p>
            <a:pPr marL="457200" lvl="0" indent="-298450" algn="l" rtl="0">
              <a:lnSpc>
                <a:spcPct val="115000"/>
              </a:lnSpc>
              <a:spcBef>
                <a:spcPts val="1200"/>
              </a:spcBef>
              <a:spcAft>
                <a:spcPts val="0"/>
              </a:spcAft>
              <a:buSzPts val="1100"/>
              <a:buChar char="-"/>
            </a:pPr>
            <a:r>
              <a:rPr lang="en" sz="700">
                <a:solidFill>
                  <a:schemeClr val="dk1"/>
                </a:solidFill>
                <a:latin typeface="Times New Roman"/>
                <a:ea typeface="Times New Roman"/>
                <a:cs typeface="Times New Roman"/>
                <a:sym typeface="Times New Roman"/>
              </a:rPr>
              <a:t> </a:t>
            </a:r>
            <a:r>
              <a:rPr lang="en">
                <a:solidFill>
                  <a:schemeClr val="dk1"/>
                </a:solidFill>
              </a:rPr>
              <a:t>Bik, E. M., Casadevall, A., &amp; Fang, F. C. (2016). The Prevalence of Inappropriate Image Duplication in Biomedical Research Publications. MBio, 7(3), e00809-16.</a:t>
            </a:r>
            <a:r>
              <a:rPr lang="en">
                <a:solidFill>
                  <a:schemeClr val="dk1"/>
                </a:solidFill>
                <a:uFill>
                  <a:noFill/>
                </a:uFill>
                <a:hlinkClick r:id="rId3">
                  <a:extLst>
                    <a:ext uri="{A12FA001-AC4F-418D-AE19-62706E023703}">
                      <ahyp:hlinkClr xmlns:ahyp="http://schemas.microsoft.com/office/drawing/2018/hyperlinkcolor" val="tx"/>
                    </a:ext>
                  </a:extLst>
                </a:hlinkClick>
              </a:rPr>
              <a:t> </a:t>
            </a:r>
            <a:r>
              <a:rPr lang="en" u="sng">
                <a:solidFill>
                  <a:schemeClr val="hlink"/>
                </a:solidFill>
                <a:hlinkClick r:id="rId3"/>
              </a:rPr>
              <a:t>https://doi.org/10.1128/mBio.00809-16</a:t>
            </a:r>
            <a:endParaRPr>
              <a:solidFill>
                <a:schemeClr val="dk1"/>
              </a:solidFill>
            </a:endParaRPr>
          </a:p>
          <a:p>
            <a:pPr marL="457200" lvl="0" indent="-298450" algn="l" rtl="0">
              <a:lnSpc>
                <a:spcPct val="115000"/>
              </a:lnSpc>
              <a:spcBef>
                <a:spcPts val="0"/>
              </a:spcBef>
              <a:spcAft>
                <a:spcPts val="0"/>
              </a:spcAft>
              <a:buSzPts val="1100"/>
              <a:buChar char="-"/>
            </a:pPr>
            <a:r>
              <a:rPr lang="en">
                <a:solidFill>
                  <a:schemeClr val="dk1"/>
                </a:solidFill>
              </a:rPr>
              <a:t>Shen, H. (2020). Meet this super-spotter of duplicated images in science papers. Nature, 581(7807), 132–136.</a:t>
            </a:r>
            <a:r>
              <a:rPr lang="en">
                <a:solidFill>
                  <a:schemeClr val="dk1"/>
                </a:solidFill>
                <a:uFill>
                  <a:noFill/>
                </a:uFill>
                <a:hlinkClick r:id="rId4">
                  <a:extLst>
                    <a:ext uri="{A12FA001-AC4F-418D-AE19-62706E023703}">
                      <ahyp:hlinkClr xmlns:ahyp="http://schemas.microsoft.com/office/drawing/2018/hyperlinkcolor" val="tx"/>
                    </a:ext>
                  </a:extLst>
                </a:hlinkClick>
              </a:rPr>
              <a:t> </a:t>
            </a:r>
            <a:r>
              <a:rPr lang="en" u="sng">
                <a:solidFill>
                  <a:schemeClr val="hlink"/>
                </a:solidFill>
                <a:hlinkClick r:id="rId4"/>
              </a:rPr>
              <a:t>https://doi.org/10.1038/d41586-020-01363-z</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014004f90e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014004f90e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hyperlink" Target="https://www.ncbi.nlm.nih.gov/books/NBK547546/"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www.ncbi.nlm.nih.gov/pmc/articles/PMC4831566/"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amstat.org/ASA/Your-Career/Ethical-Guidelines-for-Statistical-Practice.aspx"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ieeexplore.ieee.org/abstract/document/6613836?casa_token=-k5QM2be9J0AAAAA:ACauiklkZMreWrPLTfrOzOksVgdEnF9ntoKDXuoF6q8hHJ8i_67a3Gw5OE3l_NhLJ-n2OqzJJj8&amp;signout=success"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arxiv.org/abs/1803.09010"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arxiv.org/abs/1803.09010"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hyperlink" Target="https://www.nature.com/articles/d41586-020-01363-z"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hyperlink" Target="https://www.nature.com/articles/d41586-020-01363-z"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hyperlink" Target="https://www.nature.com/articles/d41586-020-01363-z"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journals.plos.org/plosone/article?id=10.1371/journal.pone.0207273" TargetMode="External"/><Relationship Id="rId5" Type="http://schemas.openxmlformats.org/officeDocument/2006/relationships/image" Target="../media/image2.png"/><Relationship Id="rId4" Type="http://schemas.openxmlformats.org/officeDocument/2006/relationships/hyperlink" Target="https://www.nature.com/articles/d41586-020-01363-z"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nature.com/articles/d41586-020-01363-z"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hyperlink" Target="https://journals.asm.org/doi/10.1128/mBio.00809-16"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b="1">
                <a:solidFill>
                  <a:srgbClr val="0000FF"/>
                </a:solidFill>
                <a:latin typeface="Fira Sans Condensed"/>
                <a:ea typeface="Fira Sans Condensed"/>
                <a:cs typeface="Fira Sans Condensed"/>
                <a:sym typeface="Fira Sans Condensed"/>
              </a:rPr>
              <a:t>Data Visualization</a:t>
            </a:r>
            <a:endParaRPr b="1">
              <a:solidFill>
                <a:srgbClr val="0000FF"/>
              </a:solidFill>
              <a:latin typeface="Fira Sans Condensed"/>
              <a:ea typeface="Fira Sans Condensed"/>
              <a:cs typeface="Fira Sans Condensed"/>
              <a:sym typeface="Fira Sans Condensed"/>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solidFill>
                  <a:schemeClr val="dk1"/>
                </a:solidFill>
                <a:latin typeface="Fira Sans Condensed"/>
                <a:ea typeface="Fira Sans Condensed"/>
                <a:cs typeface="Fira Sans Condensed"/>
                <a:sym typeface="Fira Sans Condensed"/>
              </a:rPr>
              <a:t>Reproducible Data Visualization</a:t>
            </a:r>
            <a:endParaRPr b="1" dirty="0">
              <a:solidFill>
                <a:schemeClr val="dk1"/>
              </a:solidFill>
              <a:latin typeface="Fira Sans Condensed"/>
              <a:ea typeface="Fira Sans Condensed"/>
              <a:cs typeface="Fira Sans Condensed"/>
              <a:sym typeface="Fira Sans Condensed"/>
            </a:endParaRPr>
          </a:p>
        </p:txBody>
      </p:sp>
      <p:sp>
        <p:nvSpPr>
          <p:cNvPr id="56" name="Google Shape;56;p13"/>
          <p:cNvSpPr txBox="1">
            <a:spLocks noGrp="1"/>
          </p:cNvSpPr>
          <p:nvPr>
            <p:ph type="body" idx="4294967295"/>
          </p:nvPr>
        </p:nvSpPr>
        <p:spPr>
          <a:xfrm>
            <a:off x="311700" y="4003850"/>
            <a:ext cx="8520600" cy="675900"/>
          </a:xfrm>
          <a:prstGeom prst="rect">
            <a:avLst/>
          </a:prstGeom>
        </p:spPr>
        <p:txBody>
          <a:bodyPr spcFirstLastPara="1" wrap="square" lIns="91425" tIns="91425" rIns="91425" bIns="91425" anchor="t" anchorCtr="0">
            <a:noAutofit/>
          </a:bodyPr>
          <a:lstStyle/>
          <a:p>
            <a:pPr marL="0" lvl="0" indent="0" algn="ctr" rtl="0">
              <a:lnSpc>
                <a:spcPct val="100000"/>
              </a:lnSpc>
              <a:spcBef>
                <a:spcPts val="1200"/>
              </a:spcBef>
              <a:spcAft>
                <a:spcPts val="1200"/>
              </a:spcAft>
              <a:buNone/>
            </a:pPr>
            <a:r>
              <a:rPr lang="en" sz="1600" dirty="0">
                <a:latin typeface="Fira Sans Condensed"/>
                <a:ea typeface="Fira Sans Condensed"/>
                <a:cs typeface="Fira Sans Condensed"/>
                <a:sym typeface="Fira Sans Condensed"/>
              </a:rPr>
              <a:t>Data Sciences Institute, University of Toronto</a:t>
            </a:r>
            <a:endParaRPr sz="1600" dirty="0">
              <a:latin typeface="Fira Sans Condensed"/>
              <a:ea typeface="Fira Sans Condensed"/>
              <a:cs typeface="Fira Sans Condensed"/>
              <a:sym typeface="Fira Sans Condense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311700" y="704550"/>
            <a:ext cx="8520600" cy="4123200"/>
          </a:xfrm>
          <a:prstGeom prst="rect">
            <a:avLst/>
          </a:prstGeom>
        </p:spPr>
        <p:txBody>
          <a:bodyPr spcFirstLastPara="1" wrap="square" lIns="91425" tIns="91425" rIns="91425" bIns="91425" anchor="t" anchorCtr="0">
            <a:normAutofit/>
          </a:bodyPr>
          <a:lstStyle/>
          <a:p>
            <a:pPr marL="457200" lvl="0" indent="-406400" algn="l" rtl="0">
              <a:spcBef>
                <a:spcPts val="0"/>
              </a:spcBef>
              <a:spcAft>
                <a:spcPts val="0"/>
              </a:spcAft>
              <a:buClr>
                <a:schemeClr val="dk2"/>
              </a:buClr>
              <a:buSzPts val="2800"/>
              <a:buFont typeface="Fira Sans Condensed"/>
              <a:buChar char="●"/>
            </a:pPr>
            <a:r>
              <a:rPr lang="en">
                <a:solidFill>
                  <a:schemeClr val="dk2"/>
                </a:solidFill>
                <a:latin typeface="Fira Sans Condensed"/>
                <a:ea typeface="Fira Sans Condensed"/>
                <a:cs typeface="Fira Sans Condensed"/>
                <a:sym typeface="Fira Sans Condensed"/>
              </a:rPr>
              <a:t>Images and visualizations are often the best way to communicate our data and insights...</a:t>
            </a:r>
            <a:endParaRPr>
              <a:solidFill>
                <a:schemeClr val="dk2"/>
              </a:solidFill>
              <a:latin typeface="Fira Sans Condensed"/>
              <a:ea typeface="Fira Sans Condensed"/>
              <a:cs typeface="Fira Sans Condensed"/>
              <a:sym typeface="Fira Sans Condensed"/>
            </a:endParaRPr>
          </a:p>
          <a:p>
            <a:pPr marL="0" lvl="0" indent="0" algn="l" rtl="0">
              <a:spcBef>
                <a:spcPts val="0"/>
              </a:spcBef>
              <a:spcAft>
                <a:spcPts val="0"/>
              </a:spcAft>
              <a:buNone/>
            </a:pPr>
            <a:endParaRPr>
              <a:solidFill>
                <a:schemeClr val="dk2"/>
              </a:solidFill>
              <a:latin typeface="Fira Sans Condensed"/>
              <a:ea typeface="Fira Sans Condensed"/>
              <a:cs typeface="Fira Sans Condensed"/>
              <a:sym typeface="Fira Sans Condensed"/>
            </a:endParaRPr>
          </a:p>
          <a:p>
            <a:pPr marL="457200" lvl="0" indent="-406400" algn="l" rtl="0">
              <a:spcBef>
                <a:spcPts val="0"/>
              </a:spcBef>
              <a:spcAft>
                <a:spcPts val="0"/>
              </a:spcAft>
              <a:buClr>
                <a:schemeClr val="dk2"/>
              </a:buClr>
              <a:buSzPts val="2800"/>
              <a:buFont typeface="Fira Sans Condensed"/>
              <a:buChar char="●"/>
            </a:pPr>
            <a:r>
              <a:rPr lang="en" b="1">
                <a:solidFill>
                  <a:schemeClr val="dk2"/>
                </a:solidFill>
                <a:latin typeface="Fira Sans Condensed"/>
                <a:ea typeface="Fira Sans Condensed"/>
                <a:cs typeface="Fira Sans Condensed"/>
                <a:sym typeface="Fira Sans Condensed"/>
              </a:rPr>
              <a:t>But </a:t>
            </a:r>
            <a:r>
              <a:rPr lang="en">
                <a:solidFill>
                  <a:schemeClr val="dk2"/>
                </a:solidFill>
                <a:latin typeface="Fira Sans Condensed"/>
                <a:ea typeface="Fira Sans Condensed"/>
                <a:cs typeface="Fira Sans Condensed"/>
                <a:sym typeface="Fira Sans Condensed"/>
              </a:rPr>
              <a:t>if we can’t trust that visualizations are representing the ‘real’ data, we can’t trust what their creators are trying to communicate...</a:t>
            </a:r>
            <a:endParaRPr>
              <a:solidFill>
                <a:schemeClr val="dk2"/>
              </a:solidFill>
              <a:latin typeface="Fira Sans Condensed"/>
              <a:ea typeface="Fira Sans Condensed"/>
              <a:cs typeface="Fira Sans Condensed"/>
              <a:sym typeface="Fira Sans Condensed"/>
            </a:endParaRPr>
          </a:p>
          <a:p>
            <a:pPr marL="0" lvl="0" indent="0" algn="l" rtl="0">
              <a:spcBef>
                <a:spcPts val="0"/>
              </a:spcBef>
              <a:spcAft>
                <a:spcPts val="0"/>
              </a:spcAft>
              <a:buNone/>
            </a:pPr>
            <a:endParaRPr>
              <a:solidFill>
                <a:schemeClr val="dk2"/>
              </a:solidFill>
              <a:latin typeface="Fira Sans Condensed"/>
              <a:ea typeface="Fira Sans Condensed"/>
              <a:cs typeface="Fira Sans Condensed"/>
              <a:sym typeface="Fira Sans Condensed"/>
            </a:endParaRPr>
          </a:p>
          <a:p>
            <a:pPr marL="457200" lvl="0" indent="-406400" algn="l" rtl="0">
              <a:spcBef>
                <a:spcPts val="0"/>
              </a:spcBef>
              <a:spcAft>
                <a:spcPts val="0"/>
              </a:spcAft>
              <a:buClr>
                <a:schemeClr val="dk2"/>
              </a:buClr>
              <a:buSzPts val="2800"/>
              <a:buFont typeface="Fira Sans Condensed"/>
              <a:buChar char="●"/>
            </a:pPr>
            <a:r>
              <a:rPr lang="en" b="1">
                <a:solidFill>
                  <a:schemeClr val="dk2"/>
                </a:solidFill>
                <a:latin typeface="Fira Sans Condensed"/>
                <a:ea typeface="Fira Sans Condensed"/>
                <a:cs typeface="Fira Sans Condensed"/>
                <a:sym typeface="Fira Sans Condensed"/>
              </a:rPr>
              <a:t>So </a:t>
            </a:r>
            <a:r>
              <a:rPr lang="en">
                <a:solidFill>
                  <a:schemeClr val="dk2"/>
                </a:solidFill>
                <a:latin typeface="Fira Sans Condensed"/>
                <a:ea typeface="Fira Sans Condensed"/>
                <a:cs typeface="Fira Sans Condensed"/>
                <a:sym typeface="Fira Sans Condensed"/>
              </a:rPr>
              <a:t>how can we ensure that the visualizations we create are representing our data with integrity?</a:t>
            </a:r>
            <a:endParaRPr>
              <a:solidFill>
                <a:schemeClr val="dk2"/>
              </a:solidFill>
              <a:latin typeface="Fira Sans Condensed"/>
              <a:ea typeface="Fira Sans Condensed"/>
              <a:cs typeface="Fira Sans Condensed"/>
              <a:sym typeface="Fira Sans Condense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4"/>
          <p:cNvSpPr/>
          <p:nvPr/>
        </p:nvSpPr>
        <p:spPr>
          <a:xfrm>
            <a:off x="172600" y="189850"/>
            <a:ext cx="8802600" cy="4781100"/>
          </a:xfrm>
          <a:prstGeom prst="rect">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4"/>
          <p:cNvSpPr txBox="1">
            <a:spLocks noGrp="1"/>
          </p:cNvSpPr>
          <p:nvPr>
            <p:ph type="subTitle" idx="4294967295"/>
          </p:nvPr>
        </p:nvSpPr>
        <p:spPr>
          <a:xfrm>
            <a:off x="1584100" y="2203150"/>
            <a:ext cx="5979600" cy="7545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 sz="3200" b="1">
                <a:solidFill>
                  <a:schemeClr val="lt1"/>
                </a:solidFill>
                <a:latin typeface="Fira Sans Condensed"/>
                <a:ea typeface="Fira Sans Condensed"/>
                <a:cs typeface="Fira Sans Condensed"/>
                <a:sym typeface="Fira Sans Condensed"/>
              </a:rPr>
              <a:t>Reproducibility</a:t>
            </a:r>
            <a:endParaRPr sz="3200" b="1">
              <a:solidFill>
                <a:schemeClr val="lt1"/>
              </a:solidFill>
              <a:latin typeface="Fira Sans Condensed"/>
              <a:ea typeface="Fira Sans Condensed"/>
              <a:cs typeface="Fira Sans Condensed"/>
              <a:sym typeface="Fira Sans Condense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What is reproducibility?</a:t>
            </a:r>
            <a:endParaRPr b="1">
              <a:latin typeface="Fira Sans Condensed"/>
              <a:ea typeface="Fira Sans Condensed"/>
              <a:cs typeface="Fira Sans Condensed"/>
              <a:sym typeface="Fira Sans Condensed"/>
            </a:endParaRPr>
          </a:p>
        </p:txBody>
      </p:sp>
      <p:sp>
        <p:nvSpPr>
          <p:cNvPr id="138" name="Google Shape;138;p25"/>
          <p:cNvSpPr txBox="1">
            <a:spLocks noGrp="1"/>
          </p:cNvSpPr>
          <p:nvPr>
            <p:ph type="body" idx="1"/>
          </p:nvPr>
        </p:nvSpPr>
        <p:spPr>
          <a:xfrm>
            <a:off x="311700" y="1152475"/>
            <a:ext cx="8520600" cy="3690300"/>
          </a:xfrm>
          <a:prstGeom prst="rect">
            <a:avLst/>
          </a:prstGeom>
        </p:spPr>
        <p:txBody>
          <a:bodyPr spcFirstLastPara="1" wrap="square" lIns="91425" tIns="91425" rIns="91425" bIns="91425" anchor="t" anchorCtr="0">
            <a:noAutofit/>
          </a:bodyPr>
          <a:lstStyle/>
          <a:p>
            <a:pPr marL="457200" lvl="0" indent="-368300" algn="l" rtl="0">
              <a:lnSpc>
                <a:spcPct val="105000"/>
              </a:lnSpc>
              <a:spcBef>
                <a:spcPts val="0"/>
              </a:spcBef>
              <a:spcAft>
                <a:spcPts val="0"/>
              </a:spcAft>
              <a:buSzPts val="2200"/>
              <a:buFont typeface="Fira Sans Condensed"/>
              <a:buChar char="●"/>
            </a:pPr>
            <a:r>
              <a:rPr lang="en" sz="2200">
                <a:solidFill>
                  <a:srgbClr val="0000FF"/>
                </a:solidFill>
                <a:latin typeface="Fira Sans Condensed"/>
                <a:ea typeface="Fira Sans Condensed"/>
                <a:cs typeface="Fira Sans Condensed"/>
                <a:sym typeface="Fira Sans Condensed"/>
              </a:rPr>
              <a:t>Reproducible work</a:t>
            </a:r>
            <a:r>
              <a:rPr lang="en" sz="2200">
                <a:latin typeface="Fira Sans Condensed"/>
                <a:ea typeface="Fira Sans Condensed"/>
                <a:cs typeface="Fira Sans Condensed"/>
                <a:sym typeface="Fira Sans Condensed"/>
              </a:rPr>
              <a:t> is “capable of being checked because the data, code, and methods of analysis are available to other researchers”</a:t>
            </a:r>
            <a:endParaRPr sz="2200">
              <a:latin typeface="Fira Sans Condensed"/>
              <a:ea typeface="Fira Sans Condensed"/>
              <a:cs typeface="Fira Sans Condensed"/>
              <a:sym typeface="Fira Sans Condensed"/>
            </a:endParaRPr>
          </a:p>
          <a:p>
            <a:pPr marL="914400" lvl="1" indent="-368300" algn="l" rtl="0">
              <a:lnSpc>
                <a:spcPct val="105000"/>
              </a:lnSpc>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That is: someone could repeat the steps we took to generate a particular result or image from our data</a:t>
            </a:r>
            <a:endParaRPr sz="2200">
              <a:latin typeface="Fira Sans Condensed"/>
              <a:ea typeface="Fira Sans Condensed"/>
              <a:cs typeface="Fira Sans Condensed"/>
              <a:sym typeface="Fira Sans Condensed"/>
            </a:endParaRPr>
          </a:p>
          <a:p>
            <a:pPr marL="457200" lvl="0" indent="-368300" algn="l" rtl="0">
              <a:lnSpc>
                <a:spcPct val="105000"/>
              </a:lnSpc>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The figures in the case study we saw were </a:t>
            </a:r>
            <a:r>
              <a:rPr lang="en" sz="2200" b="1">
                <a:latin typeface="Fira Sans Condensed"/>
                <a:ea typeface="Fira Sans Condensed"/>
                <a:cs typeface="Fira Sans Condensed"/>
                <a:sym typeface="Fira Sans Condensed"/>
              </a:rPr>
              <a:t>not </a:t>
            </a:r>
            <a:r>
              <a:rPr lang="en" sz="2200">
                <a:latin typeface="Fira Sans Condensed"/>
                <a:ea typeface="Fira Sans Condensed"/>
                <a:cs typeface="Fira Sans Condensed"/>
                <a:sym typeface="Fira Sans Condensed"/>
              </a:rPr>
              <a:t>reproducible, because they were made by an unknown third party using unclear methods</a:t>
            </a:r>
            <a:endParaRPr sz="2200">
              <a:latin typeface="Fira Sans Condensed"/>
              <a:ea typeface="Fira Sans Condensed"/>
              <a:cs typeface="Fira Sans Condensed"/>
              <a:sym typeface="Fira Sans Condensed"/>
            </a:endParaRPr>
          </a:p>
          <a:p>
            <a:pPr marL="457200" lvl="0" indent="-368300" algn="l" rtl="0">
              <a:lnSpc>
                <a:spcPct val="105000"/>
              </a:lnSpc>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Reproducibility of data is a </a:t>
            </a:r>
            <a:r>
              <a:rPr lang="en" sz="2200" u="sng">
                <a:solidFill>
                  <a:schemeClr val="hlink"/>
                </a:solidFill>
                <a:latin typeface="Fira Sans Condensed"/>
                <a:ea typeface="Fira Sans Condensed"/>
                <a:cs typeface="Fira Sans Condensed"/>
                <a:sym typeface="Fira Sans Condensed"/>
                <a:hlinkClick r:id="rId3"/>
              </a:rPr>
              <a:t>hot topic</a:t>
            </a:r>
            <a:r>
              <a:rPr lang="en" sz="2200">
                <a:latin typeface="Fira Sans Condensed"/>
                <a:ea typeface="Fira Sans Condensed"/>
                <a:cs typeface="Fira Sans Condensed"/>
                <a:sym typeface="Fira Sans Condensed"/>
              </a:rPr>
              <a:t> across professional and academic research contexts, and increasingly a </a:t>
            </a:r>
            <a:r>
              <a:rPr lang="en" sz="2200" u="sng">
                <a:solidFill>
                  <a:schemeClr val="hlink"/>
                </a:solidFill>
                <a:latin typeface="Fira Sans Condensed"/>
                <a:ea typeface="Fira Sans Condensed"/>
                <a:cs typeface="Fira Sans Condensed"/>
                <a:sym typeface="Fira Sans Condensed"/>
                <a:hlinkClick r:id="rId4"/>
              </a:rPr>
              <a:t>requirement </a:t>
            </a:r>
            <a:r>
              <a:rPr lang="en" sz="2200">
                <a:latin typeface="Fira Sans Condensed"/>
                <a:ea typeface="Fira Sans Condensed"/>
                <a:cs typeface="Fira Sans Condensed"/>
                <a:sym typeface="Fira Sans Condensed"/>
              </a:rPr>
              <a:t>for publication </a:t>
            </a:r>
            <a:endParaRPr sz="2200">
              <a:latin typeface="Fira Sans Condensed"/>
              <a:ea typeface="Fira Sans Condensed"/>
              <a:cs typeface="Fira Sans Condensed"/>
              <a:sym typeface="Fira Sans Condensed"/>
            </a:endParaRPr>
          </a:p>
        </p:txBody>
      </p:sp>
      <p:sp>
        <p:nvSpPr>
          <p:cNvPr id="139" name="Google Shape;139;p25"/>
          <p:cNvSpPr txBox="1"/>
          <p:nvPr/>
        </p:nvSpPr>
        <p:spPr>
          <a:xfrm>
            <a:off x="7608500" y="4739490"/>
            <a:ext cx="17268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(Allison et al., 2016)</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Reproducibility is ethical</a:t>
            </a:r>
            <a:endParaRPr b="1">
              <a:latin typeface="Fira Sans Condensed"/>
              <a:ea typeface="Fira Sans Condensed"/>
              <a:cs typeface="Fira Sans Condensed"/>
              <a:sym typeface="Fira Sans Condensed"/>
            </a:endParaRPr>
          </a:p>
        </p:txBody>
      </p:sp>
      <p:sp>
        <p:nvSpPr>
          <p:cNvPr id="145" name="Google Shape;145;p26"/>
          <p:cNvSpPr txBox="1">
            <a:spLocks noGrp="1"/>
          </p:cNvSpPr>
          <p:nvPr>
            <p:ph type="body" idx="1"/>
          </p:nvPr>
        </p:nvSpPr>
        <p:spPr>
          <a:xfrm>
            <a:off x="311700" y="1152475"/>
            <a:ext cx="8520600" cy="35211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The American Statistical Association’s </a:t>
            </a:r>
            <a:r>
              <a:rPr lang="en" sz="2200" u="sng" dirty="0">
                <a:solidFill>
                  <a:schemeClr val="hlink"/>
                </a:solidFill>
                <a:latin typeface="Fira Sans Condensed"/>
                <a:ea typeface="Fira Sans Condensed"/>
                <a:cs typeface="Fira Sans Condensed"/>
                <a:sym typeface="Fira Sans Condensed"/>
                <a:hlinkClick r:id="rId3"/>
              </a:rPr>
              <a:t>Ethical Guidelines for Statistical Practice</a:t>
            </a:r>
            <a:r>
              <a:rPr lang="en" sz="2200" dirty="0">
                <a:latin typeface="Fira Sans Condensed"/>
                <a:ea typeface="Fira Sans Condensed"/>
                <a:cs typeface="Fira Sans Condensed"/>
                <a:sym typeface="Fira Sans Condensed"/>
              </a:rPr>
              <a:t> state that “Good statistical practice is fundamentally based on transparent assumptions, </a:t>
            </a:r>
            <a:r>
              <a:rPr lang="en" sz="2200" b="1" dirty="0">
                <a:latin typeface="Fira Sans Condensed"/>
                <a:ea typeface="Fira Sans Condensed"/>
                <a:cs typeface="Fira Sans Condensed"/>
                <a:sym typeface="Fira Sans Condensed"/>
              </a:rPr>
              <a:t>reproducible results</a:t>
            </a:r>
            <a:r>
              <a:rPr lang="en" sz="2200" dirty="0">
                <a:latin typeface="Fira Sans Condensed"/>
                <a:ea typeface="Fira Sans Condensed"/>
                <a:cs typeface="Fira Sans Condensed"/>
                <a:sym typeface="Fira Sans Condensed"/>
              </a:rPr>
              <a:t>, and valid interpretations”</a:t>
            </a:r>
            <a:endParaRPr sz="2200" dirty="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Recall from last class that </a:t>
            </a:r>
            <a:r>
              <a:rPr lang="en" sz="2200" dirty="0">
                <a:solidFill>
                  <a:srgbClr val="0000FF"/>
                </a:solidFill>
                <a:latin typeface="Fira Sans Condensed"/>
                <a:ea typeface="Fira Sans Condensed"/>
                <a:cs typeface="Fira Sans Condensed"/>
                <a:sym typeface="Fira Sans Condensed"/>
              </a:rPr>
              <a:t>visualizing data means making decisions</a:t>
            </a:r>
            <a:endParaRPr sz="2200" dirty="0">
              <a:solidFill>
                <a:srgbClr val="0000FF"/>
              </a:solidFill>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Reproducibility helps to hold us accountable for those decisions</a:t>
            </a:r>
            <a:endParaRPr sz="2200" dirty="0">
              <a:latin typeface="Fira Sans Condensed"/>
              <a:ea typeface="Fira Sans Condensed"/>
              <a:cs typeface="Fira Sans Condensed"/>
              <a:sym typeface="Fira Sans Condensed"/>
            </a:endParaRPr>
          </a:p>
        </p:txBody>
      </p:sp>
      <p:sp>
        <p:nvSpPr>
          <p:cNvPr id="146" name="Google Shape;146;p26"/>
          <p:cNvSpPr txBox="1"/>
          <p:nvPr/>
        </p:nvSpPr>
        <p:spPr>
          <a:xfrm>
            <a:off x="8210250" y="4739745"/>
            <a:ext cx="11652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(ASA, 2018)</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Reproducibility is practical</a:t>
            </a:r>
            <a:endParaRPr b="1">
              <a:latin typeface="Fira Sans Condensed"/>
              <a:ea typeface="Fira Sans Condensed"/>
              <a:cs typeface="Fira Sans Condensed"/>
              <a:sym typeface="Fira Sans Condensed"/>
            </a:endParaRPr>
          </a:p>
        </p:txBody>
      </p:sp>
      <p:sp>
        <p:nvSpPr>
          <p:cNvPr id="152" name="Google Shape;152;p27"/>
          <p:cNvSpPr txBox="1">
            <a:spLocks noGrp="1"/>
          </p:cNvSpPr>
          <p:nvPr>
            <p:ph type="body" idx="1"/>
          </p:nvPr>
        </p:nvSpPr>
        <p:spPr>
          <a:xfrm>
            <a:off x="311700" y="1152475"/>
            <a:ext cx="8520600" cy="35274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Making data visualizations reproducibly is </a:t>
            </a:r>
            <a:r>
              <a:rPr lang="en" sz="2200" b="1">
                <a:latin typeface="Fira Sans Condensed"/>
                <a:ea typeface="Fira Sans Condensed"/>
                <a:cs typeface="Fira Sans Condensed"/>
                <a:sym typeface="Fira Sans Condensed"/>
              </a:rPr>
              <a:t>practical </a:t>
            </a:r>
            <a:r>
              <a:rPr lang="en" sz="2200">
                <a:latin typeface="Fira Sans Condensed"/>
                <a:ea typeface="Fira Sans Condensed"/>
                <a:cs typeface="Fira Sans Condensed"/>
                <a:sym typeface="Fira Sans Condensed"/>
              </a:rPr>
              <a:t>as well as </a:t>
            </a:r>
            <a:r>
              <a:rPr lang="en" sz="2200" b="1">
                <a:latin typeface="Fira Sans Condensed"/>
                <a:ea typeface="Fira Sans Condensed"/>
                <a:cs typeface="Fira Sans Condensed"/>
                <a:sym typeface="Fira Sans Condensed"/>
              </a:rPr>
              <a:t>ethical:</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Makes it easier to make changes if we have to edit a plot or image weeks or months after its creation</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Helps us to draw on previous work to make new graphics more easily</a:t>
            </a:r>
            <a:endParaRPr sz="2200">
              <a:latin typeface="Fira Sans Condensed"/>
              <a:ea typeface="Fira Sans Condensed"/>
              <a:cs typeface="Fira Sans Condensed"/>
              <a:sym typeface="Fira Sans Condensed"/>
            </a:endParaRPr>
          </a:p>
          <a:p>
            <a:pPr marL="914400" lvl="1"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Useful for version control because we can easily see where exactly we made changes</a:t>
            </a:r>
            <a:endParaRPr sz="2200">
              <a:latin typeface="Fira Sans Condensed"/>
              <a:ea typeface="Fira Sans Condensed"/>
              <a:cs typeface="Fira Sans Condensed"/>
              <a:sym typeface="Fira Sans Condensed"/>
            </a:endParaRPr>
          </a:p>
        </p:txBody>
      </p:sp>
      <p:sp>
        <p:nvSpPr>
          <p:cNvPr id="153" name="Google Shape;153;p27"/>
          <p:cNvSpPr txBox="1"/>
          <p:nvPr/>
        </p:nvSpPr>
        <p:spPr>
          <a:xfrm>
            <a:off x="8093875" y="4739490"/>
            <a:ext cx="11652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(Healy, 2018)</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xfrm>
            <a:off x="311700" y="631750"/>
            <a:ext cx="8520600" cy="4203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solidFill>
                  <a:schemeClr val="dk2"/>
                </a:solidFill>
                <a:latin typeface="Fira Sans Condensed"/>
                <a:ea typeface="Fira Sans Condensed"/>
                <a:cs typeface="Fira Sans Condensed"/>
                <a:sym typeface="Fira Sans Condensed"/>
              </a:rPr>
              <a:t>NOTE: </a:t>
            </a:r>
            <a:endParaRPr>
              <a:solidFill>
                <a:schemeClr val="dk2"/>
              </a:solidFill>
              <a:latin typeface="Fira Sans Condensed"/>
              <a:ea typeface="Fira Sans Condensed"/>
              <a:cs typeface="Fira Sans Condensed"/>
              <a:sym typeface="Fira Sans Condensed"/>
            </a:endParaRPr>
          </a:p>
          <a:p>
            <a:pPr marL="0" lvl="0" indent="0" algn="ctr" rtl="0">
              <a:spcBef>
                <a:spcPts val="0"/>
              </a:spcBef>
              <a:spcAft>
                <a:spcPts val="0"/>
              </a:spcAft>
              <a:buNone/>
            </a:pPr>
            <a:r>
              <a:rPr lang="en">
                <a:solidFill>
                  <a:srgbClr val="0000FF"/>
                </a:solidFill>
                <a:latin typeface="Fira Sans Condensed"/>
                <a:ea typeface="Fira Sans Condensed"/>
                <a:cs typeface="Fira Sans Condensed"/>
                <a:sym typeface="Fira Sans Condensed"/>
              </a:rPr>
              <a:t>The ability to reproduce a result does not necessarily indicate correctness, nor does the inability to do so mean a result is incorrect.</a:t>
            </a:r>
            <a:endParaRPr>
              <a:solidFill>
                <a:srgbClr val="0000FF"/>
              </a:solidFill>
              <a:latin typeface="Fira Sans Condensed"/>
              <a:ea typeface="Fira Sans Condensed"/>
              <a:cs typeface="Fira Sans Condensed"/>
              <a:sym typeface="Fira Sans Condensed"/>
            </a:endParaRPr>
          </a:p>
          <a:p>
            <a:pPr marL="0" lvl="0" indent="0" algn="ctr" rtl="0">
              <a:spcBef>
                <a:spcPts val="0"/>
              </a:spcBef>
              <a:spcAft>
                <a:spcPts val="0"/>
              </a:spcAft>
              <a:buNone/>
            </a:pPr>
            <a:endParaRPr>
              <a:solidFill>
                <a:schemeClr val="dk2"/>
              </a:solidFill>
              <a:latin typeface="Fira Sans Condensed"/>
              <a:ea typeface="Fira Sans Condensed"/>
              <a:cs typeface="Fira Sans Condensed"/>
              <a:sym typeface="Fira Sans Condensed"/>
            </a:endParaRPr>
          </a:p>
          <a:p>
            <a:pPr marL="0" lvl="0" indent="0" algn="ctr" rtl="0">
              <a:spcBef>
                <a:spcPts val="0"/>
              </a:spcBef>
              <a:spcAft>
                <a:spcPts val="0"/>
              </a:spcAft>
              <a:buNone/>
            </a:pPr>
            <a:r>
              <a:rPr lang="en">
                <a:solidFill>
                  <a:schemeClr val="dk2"/>
                </a:solidFill>
                <a:latin typeface="Fira Sans Condensed"/>
                <a:ea typeface="Fira Sans Condensed"/>
                <a:cs typeface="Fira Sans Condensed"/>
                <a:sym typeface="Fira Sans Condensed"/>
              </a:rPr>
              <a:t>But “science is incremental: it is only through transparency and by enabling reproducibility that scientific knowledge evolves.”</a:t>
            </a:r>
            <a:endParaRPr>
              <a:solidFill>
                <a:schemeClr val="dk2"/>
              </a:solidFill>
              <a:latin typeface="Fira Sans Condensed"/>
              <a:ea typeface="Fira Sans Condensed"/>
              <a:cs typeface="Fira Sans Condensed"/>
              <a:sym typeface="Fira Sans Condensed"/>
            </a:endParaRPr>
          </a:p>
        </p:txBody>
      </p:sp>
      <p:sp>
        <p:nvSpPr>
          <p:cNvPr id="159" name="Google Shape;159;p28"/>
          <p:cNvSpPr txBox="1"/>
          <p:nvPr/>
        </p:nvSpPr>
        <p:spPr>
          <a:xfrm>
            <a:off x="7388255" y="4732480"/>
            <a:ext cx="19725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(Fekete &amp; Freire, 2020)</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9"/>
          <p:cNvSpPr/>
          <p:nvPr/>
        </p:nvSpPr>
        <p:spPr>
          <a:xfrm>
            <a:off x="172600" y="189850"/>
            <a:ext cx="8802600" cy="4781100"/>
          </a:xfrm>
          <a:prstGeom prst="rect">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9"/>
          <p:cNvSpPr txBox="1">
            <a:spLocks noGrp="1"/>
          </p:cNvSpPr>
          <p:nvPr>
            <p:ph type="subTitle" idx="4294967295"/>
          </p:nvPr>
        </p:nvSpPr>
        <p:spPr>
          <a:xfrm>
            <a:off x="1582200" y="1924900"/>
            <a:ext cx="5979600" cy="1311000"/>
          </a:xfrm>
          <a:prstGeom prst="rect">
            <a:avLst/>
          </a:prstGeom>
        </p:spPr>
        <p:txBody>
          <a:bodyPr spcFirstLastPara="1" wrap="square" lIns="91425" tIns="91425" rIns="91425" bIns="91425" anchor="t" anchorCtr="0">
            <a:normAutofit fontScale="92500" lnSpcReduction="10000"/>
          </a:bodyPr>
          <a:lstStyle/>
          <a:p>
            <a:pPr marL="0" lvl="0" indent="0" algn="ctr" rtl="0">
              <a:spcBef>
                <a:spcPts val="0"/>
              </a:spcBef>
              <a:spcAft>
                <a:spcPts val="1200"/>
              </a:spcAft>
              <a:buNone/>
            </a:pPr>
            <a:r>
              <a:rPr lang="en" sz="3200" b="1">
                <a:solidFill>
                  <a:schemeClr val="lt1"/>
                </a:solidFill>
                <a:latin typeface="Fira Sans Condensed"/>
                <a:ea typeface="Fira Sans Condensed"/>
                <a:cs typeface="Fira Sans Condensed"/>
                <a:sym typeface="Fira Sans Condensed"/>
              </a:rPr>
              <a:t>So how can we make our data visualizations reproducible?</a:t>
            </a:r>
            <a:endParaRPr sz="3200" b="1">
              <a:solidFill>
                <a:schemeClr val="lt1"/>
              </a:solidFill>
              <a:latin typeface="Fira Sans Condensed"/>
              <a:ea typeface="Fira Sans Condensed"/>
              <a:cs typeface="Fira Sans Condensed"/>
              <a:sym typeface="Fira Sans Condense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Work programmatically</a:t>
            </a:r>
            <a:endParaRPr b="1">
              <a:latin typeface="Fira Sans Condensed"/>
              <a:ea typeface="Fira Sans Condensed"/>
              <a:cs typeface="Fira Sans Condensed"/>
              <a:sym typeface="Fira Sans Condensed"/>
            </a:endParaRPr>
          </a:p>
        </p:txBody>
      </p:sp>
      <p:sp>
        <p:nvSpPr>
          <p:cNvPr id="171" name="Google Shape;171;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We want to do as much work on our figures as possible  </a:t>
            </a:r>
            <a:r>
              <a:rPr lang="en" sz="2200" dirty="0">
                <a:solidFill>
                  <a:srgbClr val="0000FF"/>
                </a:solidFill>
                <a:latin typeface="Fira Sans Condensed"/>
                <a:ea typeface="Fira Sans Condensed"/>
                <a:cs typeface="Fira Sans Condensed"/>
                <a:sym typeface="Fira Sans Condensed"/>
              </a:rPr>
              <a:t>programmatically </a:t>
            </a:r>
            <a:endParaRPr sz="2200" dirty="0">
              <a:solidFill>
                <a:srgbClr val="0000FF"/>
              </a:solidFill>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This means we want to make our images in code (eg. ggplot in R, matplotlib in Python) rather than in programs like Adobe Illustrator, where changes and data sources are harder to trace</a:t>
            </a:r>
            <a:endParaRPr sz="2200" dirty="0">
              <a:latin typeface="Fira Sans Condensed"/>
              <a:ea typeface="Fira Sans Condensed"/>
              <a:cs typeface="Fira Sans Condensed"/>
              <a:sym typeface="Fira Sans Condensed"/>
            </a:endParaRPr>
          </a:p>
        </p:txBody>
      </p:sp>
      <p:sp>
        <p:nvSpPr>
          <p:cNvPr id="172" name="Google Shape;172;p30"/>
          <p:cNvSpPr txBox="1"/>
          <p:nvPr/>
        </p:nvSpPr>
        <p:spPr>
          <a:xfrm>
            <a:off x="8093875" y="4728060"/>
            <a:ext cx="11652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(Healy, 2018)</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Work in plain text</a:t>
            </a:r>
            <a:endParaRPr b="1">
              <a:latin typeface="Fira Sans Condensed"/>
              <a:ea typeface="Fira Sans Condensed"/>
              <a:cs typeface="Fira Sans Condensed"/>
              <a:sym typeface="Fira Sans Condensed"/>
            </a:endParaRPr>
          </a:p>
        </p:txBody>
      </p:sp>
      <p:sp>
        <p:nvSpPr>
          <p:cNvPr id="178" name="Google Shape;178;p31"/>
          <p:cNvSpPr txBox="1">
            <a:spLocks noGrp="1"/>
          </p:cNvSpPr>
          <p:nvPr>
            <p:ph type="body" idx="1"/>
          </p:nvPr>
        </p:nvSpPr>
        <p:spPr>
          <a:xfrm>
            <a:off x="311700" y="1152475"/>
            <a:ext cx="8520600" cy="35211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Code should be written in a </a:t>
            </a:r>
            <a:r>
              <a:rPr lang="en" sz="2200">
                <a:solidFill>
                  <a:srgbClr val="0000FF"/>
                </a:solidFill>
                <a:latin typeface="Fira Sans Condensed"/>
                <a:ea typeface="Fira Sans Condensed"/>
                <a:cs typeface="Fira Sans Condensed"/>
                <a:sym typeface="Fira Sans Condensed"/>
              </a:rPr>
              <a:t>simple, plain-text format </a:t>
            </a:r>
            <a:r>
              <a:rPr lang="en" sz="2200">
                <a:solidFill>
                  <a:srgbClr val="595959"/>
                </a:solidFill>
                <a:latin typeface="Fira Sans Condensed"/>
                <a:ea typeface="Fira Sans Condensed"/>
                <a:cs typeface="Fira Sans Condensed"/>
                <a:sym typeface="Fira Sans Condensed"/>
              </a:rPr>
              <a:t>(eg. R scripts or .txt files)</a:t>
            </a:r>
            <a:endParaRPr sz="2200">
              <a:solidFill>
                <a:srgbClr val="595959"/>
              </a:solidFill>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Code should </a:t>
            </a:r>
            <a:r>
              <a:rPr lang="en" sz="2200" b="1">
                <a:latin typeface="Fira Sans Condensed"/>
                <a:ea typeface="Fira Sans Condensed"/>
                <a:cs typeface="Fira Sans Condensed"/>
                <a:sym typeface="Fira Sans Condensed"/>
              </a:rPr>
              <a:t>not </a:t>
            </a:r>
            <a:r>
              <a:rPr lang="en" sz="2200">
                <a:latin typeface="Fira Sans Condensed"/>
                <a:ea typeface="Fira Sans Condensed"/>
                <a:cs typeface="Fira Sans Condensed"/>
                <a:sym typeface="Fira Sans Condensed"/>
              </a:rPr>
              <a:t>be written in a word processor (eg. Microsoft Word)</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Ideally, our ‘pretty’ final products (images, graphs, charts) can be procedurally (and reproducibly!) generated just by running our code</a:t>
            </a:r>
            <a:endParaRPr sz="2200">
              <a:latin typeface="Fira Sans Condensed"/>
              <a:ea typeface="Fira Sans Condensed"/>
              <a:cs typeface="Fira Sans Condensed"/>
              <a:sym typeface="Fira Sans Condensed"/>
            </a:endParaRPr>
          </a:p>
        </p:txBody>
      </p:sp>
      <p:sp>
        <p:nvSpPr>
          <p:cNvPr id="179" name="Google Shape;179;p31"/>
          <p:cNvSpPr txBox="1"/>
          <p:nvPr/>
        </p:nvSpPr>
        <p:spPr>
          <a:xfrm>
            <a:off x="8093875" y="4739490"/>
            <a:ext cx="11652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(Healy, 2018)</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Comment your code</a:t>
            </a:r>
            <a:endParaRPr b="1">
              <a:latin typeface="Fira Sans Condensed"/>
              <a:ea typeface="Fira Sans Condensed"/>
              <a:cs typeface="Fira Sans Condensed"/>
              <a:sym typeface="Fira Sans Condensed"/>
            </a:endParaRPr>
          </a:p>
        </p:txBody>
      </p:sp>
      <p:sp>
        <p:nvSpPr>
          <p:cNvPr id="185" name="Google Shape;185;p32"/>
          <p:cNvSpPr txBox="1">
            <a:spLocks noGrp="1"/>
          </p:cNvSpPr>
          <p:nvPr>
            <p:ph type="body" idx="1"/>
          </p:nvPr>
        </p:nvSpPr>
        <p:spPr>
          <a:xfrm>
            <a:off x="311700" y="1152475"/>
            <a:ext cx="8520600" cy="35211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When others (or us, at a later date) want to look back at the code we used to make our data visualizations, comments can help us to make sense of what choices were made and why </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u="sng">
                <a:solidFill>
                  <a:schemeClr val="hlink"/>
                </a:solidFill>
                <a:latin typeface="Fira Sans Condensed"/>
                <a:ea typeface="Fira Sans Condensed"/>
                <a:cs typeface="Fira Sans Condensed"/>
                <a:sym typeface="Fira Sans Condensed"/>
                <a:hlinkClick r:id="rId3"/>
              </a:rPr>
              <a:t>Comments make code</a:t>
            </a:r>
            <a:r>
              <a:rPr lang="en" sz="2200">
                <a:latin typeface="Fira Sans Condensed"/>
                <a:ea typeface="Fira Sans Condensed"/>
                <a:cs typeface="Fira Sans Condensed"/>
                <a:sym typeface="Fira Sans Condensed"/>
              </a:rPr>
              <a:t> easier to understand, maintain, and update</a:t>
            </a:r>
            <a:endParaRPr sz="2200">
              <a:latin typeface="Fira Sans Condensed"/>
              <a:ea typeface="Fira Sans Condensed"/>
              <a:cs typeface="Fira Sans Condensed"/>
              <a:sym typeface="Fira Sans Condensed"/>
            </a:endParaRPr>
          </a:p>
        </p:txBody>
      </p:sp>
      <p:sp>
        <p:nvSpPr>
          <p:cNvPr id="186" name="Google Shape;186;p32"/>
          <p:cNvSpPr txBox="1"/>
          <p:nvPr/>
        </p:nvSpPr>
        <p:spPr>
          <a:xfrm>
            <a:off x="6791965" y="4744050"/>
            <a:ext cx="24054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(Steidl et al., 2013; Healy, 2018)</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Fira Sans Condensed"/>
                <a:ea typeface="Fira Sans Condensed"/>
                <a:cs typeface="Fira Sans Condensed"/>
                <a:sym typeface="Fira Sans Condensed"/>
              </a:rPr>
              <a:t>Today we’re going to...</a:t>
            </a:r>
            <a:endParaRPr b="1" dirty="0">
              <a:latin typeface="Fira Sans Condensed"/>
              <a:ea typeface="Fira Sans Condensed"/>
              <a:cs typeface="Fira Sans Condensed"/>
              <a:sym typeface="Fira Sans Condensed"/>
            </a:endParaRPr>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Explore why reproducibility in data visualization matters</a:t>
            </a:r>
            <a:endParaRPr sz="2200" dirty="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Understand why reproducible data visualization practices are both ethical and practical</a:t>
            </a:r>
            <a:endParaRPr sz="2200" dirty="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Discuss practices we can implement to make our data visualizations reproducible</a:t>
            </a:r>
            <a:endParaRPr sz="2200" dirty="0">
              <a:latin typeface="Fira Sans Condensed"/>
              <a:ea typeface="Fira Sans Condensed"/>
              <a:cs typeface="Fira Sans Condensed"/>
              <a:sym typeface="Fira Sans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Fira Sans Condensed"/>
                <a:ea typeface="Fira Sans Condensed"/>
                <a:cs typeface="Fira Sans Condensed"/>
                <a:sym typeface="Fira Sans Condensed"/>
              </a:rPr>
              <a:t>Activity: </a:t>
            </a:r>
            <a:r>
              <a:rPr lang="en" dirty="0">
                <a:latin typeface="Fira Sans Condensed"/>
                <a:ea typeface="Fira Sans Condensed"/>
                <a:cs typeface="Fira Sans Condensed"/>
                <a:sym typeface="Fira Sans Condensed"/>
              </a:rPr>
              <a:t>Comment our code</a:t>
            </a:r>
            <a:endParaRPr b="1" dirty="0">
              <a:latin typeface="Fira Sans Condensed"/>
              <a:ea typeface="Fira Sans Condensed"/>
              <a:cs typeface="Fira Sans Condensed"/>
              <a:sym typeface="Fira Sans Condensed"/>
            </a:endParaRPr>
          </a:p>
        </p:txBody>
      </p:sp>
      <p:sp>
        <p:nvSpPr>
          <p:cNvPr id="185" name="Google Shape;185;p32"/>
          <p:cNvSpPr txBox="1">
            <a:spLocks noGrp="1"/>
          </p:cNvSpPr>
          <p:nvPr>
            <p:ph type="body" idx="1"/>
          </p:nvPr>
        </p:nvSpPr>
        <p:spPr>
          <a:xfrm>
            <a:off x="311700" y="1152475"/>
            <a:ext cx="8520600" cy="35211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CA" sz="2200" dirty="0">
                <a:latin typeface="Fira Sans Condensed"/>
                <a:ea typeface="Fira Sans Condensed"/>
                <a:cs typeface="Fira Sans Condensed"/>
                <a:sym typeface="Fira Sans Condensed"/>
              </a:rPr>
              <a:t>Let’s return to our saved code from practicing making a plot in Python using matplotlib</a:t>
            </a:r>
          </a:p>
          <a:p>
            <a:pPr marL="457200" lvl="0" indent="-368300" algn="l" rtl="0">
              <a:spcBef>
                <a:spcPts val="0"/>
              </a:spcBef>
              <a:spcAft>
                <a:spcPts val="0"/>
              </a:spcAft>
              <a:buSzPts val="2200"/>
              <a:buFont typeface="Fira Sans Condensed"/>
              <a:buChar char="●"/>
            </a:pPr>
            <a:r>
              <a:rPr lang="en-CA" sz="2200" dirty="0">
                <a:latin typeface="Fira Sans Condensed"/>
                <a:ea typeface="Fira Sans Condensed"/>
                <a:cs typeface="Fira Sans Condensed"/>
                <a:sym typeface="Fira Sans Condensed"/>
              </a:rPr>
              <a:t>We can add comments to our code by preceding them with ‘#’ OR by using markdown cells (in </a:t>
            </a:r>
            <a:r>
              <a:rPr lang="en-CA" sz="2200" dirty="0" err="1">
                <a:latin typeface="Fira Sans Condensed"/>
                <a:ea typeface="Fira Sans Condensed"/>
                <a:cs typeface="Fira Sans Condensed"/>
                <a:sym typeface="Fira Sans Condensed"/>
              </a:rPr>
              <a:t>Jupyter</a:t>
            </a:r>
            <a:r>
              <a:rPr lang="en-CA" sz="2200" dirty="0">
                <a:latin typeface="Fira Sans Condensed"/>
                <a:ea typeface="Fira Sans Condensed"/>
                <a:cs typeface="Fira Sans Condensed"/>
                <a:sym typeface="Fira Sans Condensed"/>
              </a:rPr>
              <a:t> Notebooks)</a:t>
            </a:r>
          </a:p>
          <a:p>
            <a:pPr marL="457200" lvl="0" indent="-368300" algn="l" rtl="0">
              <a:spcBef>
                <a:spcPts val="0"/>
              </a:spcBef>
              <a:spcAft>
                <a:spcPts val="0"/>
              </a:spcAft>
              <a:buSzPts val="2200"/>
              <a:buFont typeface="Fira Sans Condensed"/>
              <a:buChar char="●"/>
            </a:pPr>
            <a:r>
              <a:rPr lang="en-CA" sz="2200" dirty="0">
                <a:latin typeface="Fira Sans Condensed"/>
                <a:ea typeface="Fira Sans Condensed"/>
                <a:cs typeface="Fira Sans Condensed"/>
                <a:sym typeface="Fira Sans Condensed"/>
              </a:rPr>
              <a:t>Take a few minutes to comment your code, and then return and discuss what you did</a:t>
            </a:r>
          </a:p>
          <a:p>
            <a:pPr lvl="1" indent="-368300">
              <a:buSzPts val="2200"/>
              <a:buFont typeface="Fira Sans Condensed"/>
              <a:buChar char="●"/>
            </a:pPr>
            <a:r>
              <a:rPr lang="en-CA" sz="1800" dirty="0">
                <a:latin typeface="Fira Sans Condensed"/>
                <a:ea typeface="Fira Sans Condensed"/>
                <a:cs typeface="Fira Sans Condensed"/>
                <a:sym typeface="Fira Sans Condensed"/>
              </a:rPr>
              <a:t>What information is it helpful to include? </a:t>
            </a:r>
          </a:p>
          <a:p>
            <a:pPr lvl="1" indent="-368300">
              <a:buSzPts val="2200"/>
              <a:buFont typeface="Fira Sans Condensed"/>
              <a:buChar char="●"/>
            </a:pPr>
            <a:r>
              <a:rPr lang="en-CA" sz="1800" dirty="0">
                <a:latin typeface="Fira Sans Condensed"/>
                <a:ea typeface="Fira Sans Condensed"/>
                <a:cs typeface="Fira Sans Condensed"/>
                <a:sym typeface="Fira Sans Condensed"/>
              </a:rPr>
              <a:t>How do you write a ‘good’ comment?</a:t>
            </a:r>
          </a:p>
          <a:p>
            <a:pPr lvl="1" indent="-368300">
              <a:buSzPts val="2200"/>
              <a:buFont typeface="Fira Sans Condensed"/>
              <a:buChar char="●"/>
            </a:pPr>
            <a:endParaRPr sz="1800" dirty="0">
              <a:latin typeface="Fira Sans Condensed"/>
              <a:ea typeface="Fira Sans Condensed"/>
              <a:cs typeface="Fira Sans Condensed"/>
              <a:sym typeface="Fira Sans Condensed"/>
            </a:endParaRPr>
          </a:p>
        </p:txBody>
      </p:sp>
    </p:spTree>
    <p:extLst>
      <p:ext uri="{BB962C8B-B14F-4D97-AF65-F5344CB8AC3E}">
        <p14:creationId xmlns:p14="http://schemas.microsoft.com/office/powerpoint/2010/main" val="28424404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Datasheets for datasets</a:t>
            </a:r>
            <a:endParaRPr b="1">
              <a:latin typeface="Fira Sans Condensed"/>
              <a:ea typeface="Fira Sans Condensed"/>
              <a:cs typeface="Fira Sans Condensed"/>
              <a:sym typeface="Fira Sans Condensed"/>
            </a:endParaRPr>
          </a:p>
        </p:txBody>
      </p:sp>
      <p:sp>
        <p:nvSpPr>
          <p:cNvPr id="192" name="Google Shape;192;p33"/>
          <p:cNvSpPr txBox="1">
            <a:spLocks noGrp="1"/>
          </p:cNvSpPr>
          <p:nvPr>
            <p:ph type="body" idx="1"/>
          </p:nvPr>
        </p:nvSpPr>
        <p:spPr>
          <a:xfrm>
            <a:off x="311700" y="1152475"/>
            <a:ext cx="8520600" cy="35211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Gebru et al. (</a:t>
            </a:r>
            <a:r>
              <a:rPr lang="en" sz="2200" u="sng">
                <a:solidFill>
                  <a:schemeClr val="hlink"/>
                </a:solidFill>
                <a:latin typeface="Fira Sans Condensed"/>
                <a:ea typeface="Fira Sans Condensed"/>
                <a:cs typeface="Fira Sans Condensed"/>
                <a:sym typeface="Fira Sans Condensed"/>
                <a:hlinkClick r:id="rId3"/>
              </a:rPr>
              <a:t>2020</a:t>
            </a:r>
            <a:r>
              <a:rPr lang="en" sz="2200">
                <a:latin typeface="Fira Sans Condensed"/>
                <a:ea typeface="Fira Sans Condensed"/>
                <a:cs typeface="Fira Sans Condensed"/>
                <a:sym typeface="Fira Sans Condensed"/>
              </a:rPr>
              <a:t>) propose that datasets be accompanied by a datasheet that “documents its motivation, composition, collection process, recommended uses”, etc</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Datasheets can facilitate connections between the underlying data and the final analytical products (in our case, images and figures)</a:t>
            </a:r>
            <a:endParaRPr sz="2200">
              <a:latin typeface="Fira Sans Condensed"/>
              <a:ea typeface="Fira Sans Condensed"/>
              <a:cs typeface="Fira Sans Condensed"/>
              <a:sym typeface="Fira Sans Condensed"/>
            </a:endParaRPr>
          </a:p>
        </p:txBody>
      </p:sp>
      <p:sp>
        <p:nvSpPr>
          <p:cNvPr id="193" name="Google Shape;193;p33"/>
          <p:cNvSpPr txBox="1"/>
          <p:nvPr/>
        </p:nvSpPr>
        <p:spPr>
          <a:xfrm>
            <a:off x="7655100" y="4750920"/>
            <a:ext cx="16041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a:solidFill>
                  <a:srgbClr val="595959"/>
                </a:solidFill>
                <a:latin typeface="Fira Sans Condensed"/>
                <a:ea typeface="Fira Sans Condensed"/>
                <a:cs typeface="Fira Sans Condensed"/>
                <a:sym typeface="Fira Sans Condensed"/>
              </a:rPr>
              <a:t>(Gebru et al., 2018)</a:t>
            </a:r>
            <a:endParaRPr sz="120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Datasheets for datasets - Sample datasheet</a:t>
            </a:r>
            <a:endParaRPr b="1">
              <a:latin typeface="Fira Sans Condensed"/>
              <a:ea typeface="Fira Sans Condensed"/>
              <a:cs typeface="Fira Sans Condensed"/>
              <a:sym typeface="Fira Sans Condensed"/>
            </a:endParaRPr>
          </a:p>
        </p:txBody>
      </p:sp>
      <p:sp>
        <p:nvSpPr>
          <p:cNvPr id="199" name="Google Shape;199;p34"/>
          <p:cNvSpPr txBox="1"/>
          <p:nvPr/>
        </p:nvSpPr>
        <p:spPr>
          <a:xfrm>
            <a:off x="7655100" y="4750920"/>
            <a:ext cx="16041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(Gebru et al., 2018)</a:t>
            </a:r>
            <a:endParaRPr sz="1200" dirty="0">
              <a:solidFill>
                <a:srgbClr val="595959"/>
              </a:solidFill>
              <a:latin typeface="Fira Sans Condensed"/>
              <a:ea typeface="Fira Sans Condensed"/>
              <a:cs typeface="Fira Sans Condensed"/>
              <a:sym typeface="Fira Sans Condensed"/>
            </a:endParaRPr>
          </a:p>
        </p:txBody>
      </p:sp>
      <p:pic>
        <p:nvPicPr>
          <p:cNvPr id="200" name="Google Shape;200;p34">
            <a:hlinkClick r:id="rId3"/>
          </p:cNvPr>
          <p:cNvPicPr preferRelativeResize="0"/>
          <p:nvPr/>
        </p:nvPicPr>
        <p:blipFill>
          <a:blip r:embed="rId4">
            <a:alphaModFix/>
          </a:blip>
          <a:stretch>
            <a:fillRect/>
          </a:stretch>
        </p:blipFill>
        <p:spPr>
          <a:xfrm>
            <a:off x="1586713" y="1017725"/>
            <a:ext cx="5970564" cy="3820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Next...</a:t>
            </a:r>
            <a:endParaRPr b="1">
              <a:latin typeface="Fira Sans Condensed"/>
              <a:ea typeface="Fira Sans Condensed"/>
              <a:cs typeface="Fira Sans Condensed"/>
              <a:sym typeface="Fira Sans Condensed"/>
            </a:endParaRPr>
          </a:p>
        </p:txBody>
      </p:sp>
      <p:sp>
        <p:nvSpPr>
          <p:cNvPr id="206" name="Google Shape;206;p35"/>
          <p:cNvSpPr txBox="1">
            <a:spLocks noGrp="1"/>
          </p:cNvSpPr>
          <p:nvPr>
            <p:ph type="body" idx="1"/>
          </p:nvPr>
        </p:nvSpPr>
        <p:spPr>
          <a:xfrm>
            <a:off x="311700" y="1152475"/>
            <a:ext cx="8520600" cy="34707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CA" sz="2200" dirty="0">
                <a:latin typeface="Fira Sans Condensed"/>
                <a:ea typeface="Fira Sans Condensed"/>
                <a:cs typeface="Fira Sans Condensed"/>
                <a:sym typeface="Fira Sans Condensed"/>
              </a:rPr>
              <a:t>Customizing our plots </a:t>
            </a:r>
          </a:p>
          <a:p>
            <a:pPr lvl="1" indent="-368300">
              <a:buSzPts val="2200"/>
              <a:buFont typeface="Fira Sans Condensed"/>
              <a:buChar char="●"/>
            </a:pPr>
            <a:r>
              <a:rPr lang="en-CA" sz="1800" dirty="0">
                <a:latin typeface="Fira Sans Condensed"/>
                <a:ea typeface="Fira Sans Condensed"/>
                <a:cs typeface="Fira Sans Condensed"/>
                <a:sym typeface="Fira Sans Condensed"/>
              </a:rPr>
              <a:t>Adding legends</a:t>
            </a:r>
          </a:p>
          <a:p>
            <a:pPr lvl="1" indent="-368300">
              <a:buSzPts val="2200"/>
              <a:buFont typeface="Fira Sans Condensed"/>
              <a:buChar char="●"/>
            </a:pPr>
            <a:r>
              <a:rPr lang="en-CA" sz="1800" dirty="0">
                <a:latin typeface="Fira Sans Condensed"/>
                <a:ea typeface="Fira Sans Condensed"/>
                <a:cs typeface="Fira Sans Condensed"/>
                <a:sym typeface="Fira Sans Condensed"/>
              </a:rPr>
              <a:t>Annotating our plots</a:t>
            </a:r>
          </a:p>
          <a:p>
            <a:pPr lvl="1" indent="-368300">
              <a:buSzPts val="2200"/>
              <a:buFont typeface="Fira Sans Condensed"/>
              <a:buChar char="●"/>
            </a:pPr>
            <a:r>
              <a:rPr lang="en-CA" sz="1800" dirty="0">
                <a:latin typeface="Fira Sans Condensed"/>
                <a:ea typeface="Fira Sans Condensed"/>
                <a:cs typeface="Fira Sans Condensed"/>
                <a:sym typeface="Fira Sans Condensed"/>
              </a:rPr>
              <a:t>Working with colour</a:t>
            </a:r>
          </a:p>
          <a:p>
            <a:pPr lvl="1" indent="-368300">
              <a:buSzPts val="2200"/>
              <a:buFont typeface="Fira Sans Condensed"/>
              <a:buChar char="●"/>
            </a:pPr>
            <a:r>
              <a:rPr lang="en-CA" sz="1800" dirty="0">
                <a:latin typeface="Fira Sans Condensed"/>
                <a:ea typeface="Fira Sans Condensed"/>
                <a:cs typeface="Fira Sans Condensed"/>
                <a:sym typeface="Fira Sans Condensed"/>
              </a:rPr>
              <a:t>Pre-made styles</a:t>
            </a:r>
            <a:endParaRPr sz="1800" dirty="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dirty="0">
                <a:latin typeface="Fira Sans Condensed"/>
                <a:ea typeface="Fira Sans Condensed"/>
                <a:cs typeface="Fira Sans Condensed"/>
                <a:sym typeface="Fira Sans Condensed"/>
              </a:rPr>
              <a:t>Choosing the right graph for a given situation (Professional skills)</a:t>
            </a:r>
            <a:endParaRPr sz="2200" dirty="0">
              <a:latin typeface="Fira Sans Condensed"/>
              <a:ea typeface="Fira Sans Condensed"/>
              <a:cs typeface="Fira Sans Condensed"/>
              <a:sym typeface="Fira Sans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p:nvPr/>
        </p:nvSpPr>
        <p:spPr>
          <a:xfrm>
            <a:off x="172600" y="189850"/>
            <a:ext cx="8802600" cy="4781100"/>
          </a:xfrm>
          <a:prstGeom prst="rect">
            <a:avLst/>
          </a:prstGeom>
          <a:solidFill>
            <a:srgbClr val="00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6"/>
          <p:cNvSpPr txBox="1">
            <a:spLocks noGrp="1"/>
          </p:cNvSpPr>
          <p:nvPr>
            <p:ph type="subTitle" idx="4294967295"/>
          </p:nvPr>
        </p:nvSpPr>
        <p:spPr>
          <a:xfrm>
            <a:off x="1584100" y="1570800"/>
            <a:ext cx="5979600" cy="20019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1200"/>
              </a:spcAft>
              <a:buNone/>
            </a:pPr>
            <a:r>
              <a:rPr lang="en" sz="3200" b="1">
                <a:solidFill>
                  <a:schemeClr val="lt1"/>
                </a:solidFill>
                <a:latin typeface="Fira Sans Condensed"/>
                <a:ea typeface="Fira Sans Condensed"/>
                <a:cs typeface="Fira Sans Condensed"/>
                <a:sym typeface="Fira Sans Condensed"/>
              </a:rPr>
              <a:t>Case Study: Why should we care about reproducible data visualization?</a:t>
            </a:r>
            <a:endParaRPr sz="3200" b="1">
              <a:solidFill>
                <a:schemeClr val="lt1"/>
              </a:solidFill>
              <a:latin typeface="Fira Sans Condensed"/>
              <a:ea typeface="Fira Sans Condensed"/>
              <a:cs typeface="Fira Sans Condensed"/>
              <a:sym typeface="Fira Sans Condense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Image Manipulation</a:t>
            </a:r>
            <a:endParaRPr b="1">
              <a:latin typeface="Fira Sans Condensed"/>
              <a:ea typeface="Fira Sans Condensed"/>
              <a:cs typeface="Fira Sans Condensed"/>
              <a:sym typeface="Fira Sans Condensed"/>
            </a:endParaRPr>
          </a:p>
        </p:txBody>
      </p:sp>
      <p:pic>
        <p:nvPicPr>
          <p:cNvPr id="80" name="Google Shape;80;p17">
            <a:hlinkClick r:id="rId3"/>
          </p:cNvPr>
          <p:cNvPicPr preferRelativeResize="0"/>
          <p:nvPr/>
        </p:nvPicPr>
        <p:blipFill>
          <a:blip r:embed="rId4">
            <a:alphaModFix/>
          </a:blip>
          <a:stretch>
            <a:fillRect/>
          </a:stretch>
        </p:blipFill>
        <p:spPr>
          <a:xfrm>
            <a:off x="3781925" y="878450"/>
            <a:ext cx="5050375" cy="3692426"/>
          </a:xfrm>
          <a:prstGeom prst="rect">
            <a:avLst/>
          </a:prstGeom>
          <a:noFill/>
          <a:ln>
            <a:noFill/>
          </a:ln>
        </p:spPr>
      </p:pic>
      <p:sp>
        <p:nvSpPr>
          <p:cNvPr id="81" name="Google Shape;81;p17"/>
          <p:cNvSpPr txBox="1">
            <a:spLocks noGrp="1"/>
          </p:cNvSpPr>
          <p:nvPr>
            <p:ph type="body" idx="1"/>
          </p:nvPr>
        </p:nvSpPr>
        <p:spPr>
          <a:xfrm>
            <a:off x="311700" y="1152475"/>
            <a:ext cx="3470100" cy="3825600"/>
          </a:xfrm>
          <a:prstGeom prst="rect">
            <a:avLst/>
          </a:prstGeom>
        </p:spPr>
        <p:txBody>
          <a:bodyPr spcFirstLastPara="1" wrap="square" lIns="91425" tIns="91425" rIns="91425" bIns="91425" anchor="t" anchorCtr="0">
            <a:normAutofit fontScale="92500"/>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In 2016, a research article showing the effectiveness of a particular molecular compound as a potential cancer treatment was published</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Cell staining images were used to support authors’ conclusions</a:t>
            </a:r>
            <a:endParaRPr sz="2200">
              <a:latin typeface="Fira Sans Condensed"/>
              <a:ea typeface="Fira Sans Condensed"/>
              <a:cs typeface="Fira Sans Condensed"/>
              <a:sym typeface="Fira Sans Condensed"/>
            </a:endParaRPr>
          </a:p>
        </p:txBody>
      </p:sp>
      <p:sp>
        <p:nvSpPr>
          <p:cNvPr id="82" name="Google Shape;82;p17"/>
          <p:cNvSpPr txBox="1"/>
          <p:nvPr/>
        </p:nvSpPr>
        <p:spPr>
          <a:xfrm>
            <a:off x="8093875" y="4728060"/>
            <a:ext cx="11652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(Shen, 2020)</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Image Manipulation</a:t>
            </a:r>
            <a:endParaRPr b="1">
              <a:latin typeface="Fira Sans Condensed"/>
              <a:ea typeface="Fira Sans Condensed"/>
              <a:cs typeface="Fira Sans Condensed"/>
              <a:sym typeface="Fira Sans Condensed"/>
            </a:endParaRPr>
          </a:p>
        </p:txBody>
      </p:sp>
      <p:pic>
        <p:nvPicPr>
          <p:cNvPr id="88" name="Google Shape;88;p18">
            <a:hlinkClick r:id="rId3"/>
          </p:cNvPr>
          <p:cNvPicPr preferRelativeResize="0"/>
          <p:nvPr/>
        </p:nvPicPr>
        <p:blipFill>
          <a:blip r:embed="rId4">
            <a:alphaModFix/>
          </a:blip>
          <a:stretch>
            <a:fillRect/>
          </a:stretch>
        </p:blipFill>
        <p:spPr>
          <a:xfrm>
            <a:off x="3781925" y="878450"/>
            <a:ext cx="5050375" cy="3692426"/>
          </a:xfrm>
          <a:prstGeom prst="rect">
            <a:avLst/>
          </a:prstGeom>
          <a:noFill/>
          <a:ln>
            <a:noFill/>
          </a:ln>
        </p:spPr>
      </p:pic>
      <p:sp>
        <p:nvSpPr>
          <p:cNvPr id="89" name="Google Shape;89;p18"/>
          <p:cNvSpPr txBox="1">
            <a:spLocks noGrp="1"/>
          </p:cNvSpPr>
          <p:nvPr>
            <p:ph type="body" idx="1"/>
          </p:nvPr>
        </p:nvSpPr>
        <p:spPr>
          <a:xfrm>
            <a:off x="311700" y="1152475"/>
            <a:ext cx="3470100" cy="38256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Dr. Elisabeth Bik, a microbiologist, noticed that certain features of the published images contained “problematic duplications”</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b="1">
                <a:latin typeface="Fira Sans Condensed"/>
                <a:ea typeface="Fira Sans Condensed"/>
                <a:cs typeface="Fira Sans Condensed"/>
                <a:sym typeface="Fira Sans Condensed"/>
              </a:rPr>
              <a:t>Can you spot the duplications in the original images?</a:t>
            </a:r>
            <a:endParaRPr sz="2200" b="1">
              <a:latin typeface="Fira Sans Condensed"/>
              <a:ea typeface="Fira Sans Condensed"/>
              <a:cs typeface="Fira Sans Condensed"/>
              <a:sym typeface="Fira Sans Condensed"/>
            </a:endParaRPr>
          </a:p>
        </p:txBody>
      </p:sp>
      <p:sp>
        <p:nvSpPr>
          <p:cNvPr id="90" name="Google Shape;90;p18"/>
          <p:cNvSpPr txBox="1"/>
          <p:nvPr/>
        </p:nvSpPr>
        <p:spPr>
          <a:xfrm>
            <a:off x="8093875" y="4728060"/>
            <a:ext cx="11652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(Shen, 2020)</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Image Manipulation</a:t>
            </a:r>
            <a:endParaRPr b="1">
              <a:latin typeface="Fira Sans Condensed"/>
              <a:ea typeface="Fira Sans Condensed"/>
              <a:cs typeface="Fira Sans Condensed"/>
              <a:sym typeface="Fira Sans Condensed"/>
            </a:endParaRPr>
          </a:p>
        </p:txBody>
      </p:sp>
      <p:pic>
        <p:nvPicPr>
          <p:cNvPr id="96" name="Google Shape;96;p19"/>
          <p:cNvPicPr preferRelativeResize="0"/>
          <p:nvPr/>
        </p:nvPicPr>
        <p:blipFill>
          <a:blip r:embed="rId3">
            <a:alphaModFix/>
          </a:blip>
          <a:stretch>
            <a:fillRect/>
          </a:stretch>
        </p:blipFill>
        <p:spPr>
          <a:xfrm>
            <a:off x="3781925" y="878450"/>
            <a:ext cx="5050375" cy="3692426"/>
          </a:xfrm>
          <a:prstGeom prst="rect">
            <a:avLst/>
          </a:prstGeom>
          <a:noFill/>
          <a:ln>
            <a:noFill/>
          </a:ln>
        </p:spPr>
      </p:pic>
      <p:pic>
        <p:nvPicPr>
          <p:cNvPr id="97" name="Google Shape;97;p19">
            <a:hlinkClick r:id="rId4"/>
          </p:cNvPr>
          <p:cNvPicPr preferRelativeResize="0"/>
          <p:nvPr/>
        </p:nvPicPr>
        <p:blipFill>
          <a:blip r:embed="rId5">
            <a:alphaModFix/>
          </a:blip>
          <a:stretch>
            <a:fillRect/>
          </a:stretch>
        </p:blipFill>
        <p:spPr>
          <a:xfrm>
            <a:off x="3889413" y="942038"/>
            <a:ext cx="4835411" cy="3628849"/>
          </a:xfrm>
          <a:prstGeom prst="rect">
            <a:avLst/>
          </a:prstGeom>
          <a:noFill/>
          <a:ln>
            <a:noFill/>
          </a:ln>
        </p:spPr>
      </p:pic>
      <p:sp>
        <p:nvSpPr>
          <p:cNvPr id="98" name="Google Shape;98;p19"/>
          <p:cNvSpPr txBox="1">
            <a:spLocks noGrp="1"/>
          </p:cNvSpPr>
          <p:nvPr>
            <p:ph type="body" idx="1"/>
          </p:nvPr>
        </p:nvSpPr>
        <p:spPr>
          <a:xfrm>
            <a:off x="311700" y="1152475"/>
            <a:ext cx="3470100" cy="35550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Areas enclosed in same-coloured boxes show signs of deliberate duplication</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If the images were manipulated, can we still trust the authors’ conclusions?</a:t>
            </a:r>
            <a:endParaRPr sz="2200">
              <a:latin typeface="Fira Sans Condensed"/>
              <a:ea typeface="Fira Sans Condensed"/>
              <a:cs typeface="Fira Sans Condensed"/>
              <a:sym typeface="Fira Sans Condensed"/>
            </a:endParaRPr>
          </a:p>
        </p:txBody>
      </p:sp>
      <p:sp>
        <p:nvSpPr>
          <p:cNvPr id="99" name="Google Shape;99;p19"/>
          <p:cNvSpPr txBox="1"/>
          <p:nvPr/>
        </p:nvSpPr>
        <p:spPr>
          <a:xfrm>
            <a:off x="8093875" y="4739490"/>
            <a:ext cx="11652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(Shen, 2020)</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Image Manipulation</a:t>
            </a:r>
            <a:endParaRPr b="1">
              <a:latin typeface="Fira Sans Condensed"/>
              <a:ea typeface="Fira Sans Condensed"/>
              <a:cs typeface="Fira Sans Condensed"/>
              <a:sym typeface="Fira Sans Condensed"/>
            </a:endParaRPr>
          </a:p>
        </p:txBody>
      </p:sp>
      <p:pic>
        <p:nvPicPr>
          <p:cNvPr id="105" name="Google Shape;105;p20"/>
          <p:cNvPicPr preferRelativeResize="0"/>
          <p:nvPr/>
        </p:nvPicPr>
        <p:blipFill>
          <a:blip r:embed="rId3">
            <a:alphaModFix/>
          </a:blip>
          <a:stretch>
            <a:fillRect/>
          </a:stretch>
        </p:blipFill>
        <p:spPr>
          <a:xfrm>
            <a:off x="3781925" y="878450"/>
            <a:ext cx="5050375" cy="3692426"/>
          </a:xfrm>
          <a:prstGeom prst="rect">
            <a:avLst/>
          </a:prstGeom>
          <a:noFill/>
          <a:ln>
            <a:noFill/>
          </a:ln>
        </p:spPr>
      </p:pic>
      <p:pic>
        <p:nvPicPr>
          <p:cNvPr id="106" name="Google Shape;106;p20">
            <a:hlinkClick r:id="rId4"/>
          </p:cNvPr>
          <p:cNvPicPr preferRelativeResize="0"/>
          <p:nvPr/>
        </p:nvPicPr>
        <p:blipFill>
          <a:blip r:embed="rId5">
            <a:alphaModFix/>
          </a:blip>
          <a:stretch>
            <a:fillRect/>
          </a:stretch>
        </p:blipFill>
        <p:spPr>
          <a:xfrm>
            <a:off x="3889413" y="942038"/>
            <a:ext cx="4835411" cy="3628849"/>
          </a:xfrm>
          <a:prstGeom prst="rect">
            <a:avLst/>
          </a:prstGeom>
          <a:noFill/>
          <a:ln>
            <a:noFill/>
          </a:ln>
        </p:spPr>
      </p:pic>
      <p:sp>
        <p:nvSpPr>
          <p:cNvPr id="107" name="Google Shape;107;p20"/>
          <p:cNvSpPr txBox="1">
            <a:spLocks noGrp="1"/>
          </p:cNvSpPr>
          <p:nvPr>
            <p:ph type="body" idx="1"/>
          </p:nvPr>
        </p:nvSpPr>
        <p:spPr>
          <a:xfrm>
            <a:off x="311700" y="1152475"/>
            <a:ext cx="3470100" cy="3813300"/>
          </a:xfrm>
          <a:prstGeom prst="rect">
            <a:avLst/>
          </a:prstGeom>
        </p:spPr>
        <p:txBody>
          <a:bodyPr spcFirstLastPara="1" wrap="square" lIns="91425" tIns="91425" rIns="91425" bIns="91425" anchor="t" anchorCtr="0">
            <a:normAutofit fontScale="92500"/>
          </a:bodyPr>
          <a:lstStyle/>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The paper was ultimately retracted because of Dr. Bik’s findings</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u="sng">
                <a:solidFill>
                  <a:schemeClr val="hlink"/>
                </a:solidFill>
                <a:latin typeface="Fira Sans Condensed"/>
                <a:ea typeface="Fira Sans Condensed"/>
                <a:cs typeface="Fira Sans Condensed"/>
                <a:sym typeface="Fira Sans Condensed"/>
                <a:hlinkClick r:id="rId6"/>
              </a:rPr>
              <a:t>Study authors said</a:t>
            </a:r>
            <a:r>
              <a:rPr lang="en" sz="2200">
                <a:latin typeface="Fira Sans Condensed"/>
                <a:ea typeface="Fira Sans Condensed"/>
                <a:cs typeface="Fira Sans Condensed"/>
                <a:sym typeface="Fira Sans Condensed"/>
              </a:rPr>
              <a:t> that the images were generated by a third party company whose involvement was not declared in the initial publication</a:t>
            </a:r>
            <a:endParaRPr sz="2200">
              <a:latin typeface="Fira Sans Condensed"/>
              <a:ea typeface="Fira Sans Condensed"/>
              <a:cs typeface="Fira Sans Condensed"/>
              <a:sym typeface="Fira Sans Condensed"/>
            </a:endParaRPr>
          </a:p>
        </p:txBody>
      </p:sp>
      <p:sp>
        <p:nvSpPr>
          <p:cNvPr id="108" name="Google Shape;108;p20"/>
          <p:cNvSpPr txBox="1"/>
          <p:nvPr/>
        </p:nvSpPr>
        <p:spPr>
          <a:xfrm>
            <a:off x="8093875" y="4728060"/>
            <a:ext cx="11652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(Shen, 2020)</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Fira Sans Condensed"/>
                <a:ea typeface="Fira Sans Condensed"/>
                <a:cs typeface="Fira Sans Condensed"/>
                <a:sym typeface="Fira Sans Condensed"/>
              </a:rPr>
              <a:t>Image Manipulation - Dr. Elisabeth Bik</a:t>
            </a:r>
            <a:endParaRPr b="1">
              <a:latin typeface="Fira Sans Condensed"/>
              <a:ea typeface="Fira Sans Condensed"/>
              <a:cs typeface="Fira Sans Condensed"/>
              <a:sym typeface="Fira Sans Condensed"/>
            </a:endParaRPr>
          </a:p>
        </p:txBody>
      </p:sp>
      <p:sp>
        <p:nvSpPr>
          <p:cNvPr id="114" name="Google Shape;114;p21"/>
          <p:cNvSpPr txBox="1">
            <a:spLocks noGrp="1"/>
          </p:cNvSpPr>
          <p:nvPr>
            <p:ph type="body" idx="1"/>
          </p:nvPr>
        </p:nvSpPr>
        <p:spPr>
          <a:xfrm>
            <a:off x="311700" y="1152475"/>
            <a:ext cx="5226600" cy="38256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SzPts val="2200"/>
              <a:buFont typeface="Fira Sans Condensed"/>
              <a:buChar char="●"/>
            </a:pPr>
            <a:r>
              <a:rPr lang="en" sz="2200" u="sng">
                <a:solidFill>
                  <a:schemeClr val="hlink"/>
                </a:solidFill>
                <a:latin typeface="Fira Sans Condensed"/>
                <a:ea typeface="Fira Sans Condensed"/>
                <a:cs typeface="Fira Sans Condensed"/>
                <a:sym typeface="Fira Sans Condensed"/>
                <a:hlinkClick r:id="rId3"/>
              </a:rPr>
              <a:t>Dr. Bik’s work</a:t>
            </a:r>
            <a:r>
              <a:rPr lang="en" sz="2200">
                <a:latin typeface="Fira Sans Condensed"/>
                <a:ea typeface="Fira Sans Condensed"/>
                <a:cs typeface="Fira Sans Condensed"/>
                <a:sym typeface="Fira Sans Condensed"/>
              </a:rPr>
              <a:t> spotting manipulated figures and images in scientific publications has led to 172 retractions and more than 300 corrections</a:t>
            </a:r>
            <a:endParaRPr sz="2200">
              <a:latin typeface="Fira Sans Condensed"/>
              <a:ea typeface="Fira Sans Condensed"/>
              <a:cs typeface="Fira Sans Condensed"/>
              <a:sym typeface="Fira Sans Condensed"/>
            </a:endParaRPr>
          </a:p>
          <a:p>
            <a:pPr marL="457200" lvl="0" indent="-368300" algn="l" rtl="0">
              <a:spcBef>
                <a:spcPts val="0"/>
              </a:spcBef>
              <a:spcAft>
                <a:spcPts val="0"/>
              </a:spcAft>
              <a:buSzPts val="2200"/>
              <a:buFont typeface="Fira Sans Condensed"/>
              <a:buChar char="●"/>
            </a:pPr>
            <a:r>
              <a:rPr lang="en" sz="2200">
                <a:latin typeface="Fira Sans Condensed"/>
                <a:ea typeface="Fira Sans Condensed"/>
                <a:cs typeface="Fira Sans Condensed"/>
                <a:sym typeface="Fira Sans Condensed"/>
              </a:rPr>
              <a:t>She and her colleagues have examined &gt;20,000 biomedical publications and found that </a:t>
            </a:r>
            <a:r>
              <a:rPr lang="en" sz="2200" u="sng">
                <a:solidFill>
                  <a:schemeClr val="hlink"/>
                </a:solidFill>
                <a:latin typeface="Fira Sans Condensed"/>
                <a:ea typeface="Fira Sans Condensed"/>
                <a:cs typeface="Fira Sans Condensed"/>
                <a:sym typeface="Fira Sans Condensed"/>
                <a:hlinkClick r:id="rId4"/>
              </a:rPr>
              <a:t>over 3.8%</a:t>
            </a:r>
            <a:r>
              <a:rPr lang="en" sz="2200">
                <a:latin typeface="Fira Sans Condensed"/>
                <a:ea typeface="Fira Sans Condensed"/>
                <a:cs typeface="Fira Sans Condensed"/>
                <a:sym typeface="Fira Sans Condensed"/>
              </a:rPr>
              <a:t> contain problematic figures, and that numbers of these figures are rising</a:t>
            </a:r>
            <a:endParaRPr sz="2200">
              <a:latin typeface="Fira Sans Condensed"/>
              <a:ea typeface="Fira Sans Condensed"/>
              <a:cs typeface="Fira Sans Condensed"/>
              <a:sym typeface="Fira Sans Condensed"/>
            </a:endParaRPr>
          </a:p>
        </p:txBody>
      </p:sp>
      <p:pic>
        <p:nvPicPr>
          <p:cNvPr id="115" name="Google Shape;115;p21"/>
          <p:cNvPicPr preferRelativeResize="0"/>
          <p:nvPr/>
        </p:nvPicPr>
        <p:blipFill rotWithShape="1">
          <a:blip r:embed="rId5">
            <a:alphaModFix/>
          </a:blip>
          <a:srcRect l="18053" r="28848"/>
          <a:stretch/>
        </p:blipFill>
        <p:spPr>
          <a:xfrm>
            <a:off x="5883925" y="1152475"/>
            <a:ext cx="2685275" cy="3367551"/>
          </a:xfrm>
          <a:prstGeom prst="rect">
            <a:avLst/>
          </a:prstGeom>
          <a:noFill/>
          <a:ln>
            <a:noFill/>
          </a:ln>
        </p:spPr>
      </p:pic>
      <p:sp>
        <p:nvSpPr>
          <p:cNvPr id="116" name="Google Shape;116;p21"/>
          <p:cNvSpPr txBox="1"/>
          <p:nvPr/>
        </p:nvSpPr>
        <p:spPr>
          <a:xfrm>
            <a:off x="7427575" y="4739490"/>
            <a:ext cx="1907700" cy="400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dirty="0">
                <a:solidFill>
                  <a:srgbClr val="595959"/>
                </a:solidFill>
                <a:latin typeface="Fira Sans Condensed"/>
                <a:ea typeface="Fira Sans Condensed"/>
                <a:cs typeface="Fira Sans Condensed"/>
                <a:sym typeface="Fira Sans Condensed"/>
              </a:rPr>
              <a:t>(Shen, 2020; Bik, 2016)</a:t>
            </a:r>
            <a:endParaRPr sz="1200" dirty="0">
              <a:solidFill>
                <a:srgbClr val="595959"/>
              </a:solidFill>
              <a:latin typeface="Fira Sans Condensed"/>
              <a:ea typeface="Fira Sans Condensed"/>
              <a:cs typeface="Fira Sans Condensed"/>
              <a:sym typeface="Fira Sans Condense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2"/>
          <p:cNvSpPr txBox="1">
            <a:spLocks noGrp="1"/>
          </p:cNvSpPr>
          <p:nvPr>
            <p:ph type="title"/>
          </p:nvPr>
        </p:nvSpPr>
        <p:spPr>
          <a:xfrm>
            <a:off x="311700" y="2185500"/>
            <a:ext cx="8520600" cy="7725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solidFill>
                  <a:schemeClr val="dk2"/>
                </a:solidFill>
                <a:latin typeface="Fira Sans Condensed"/>
                <a:ea typeface="Fira Sans Condensed"/>
                <a:cs typeface="Fira Sans Condensed"/>
                <a:sym typeface="Fira Sans Condensed"/>
              </a:rPr>
              <a:t>Why is this so important?</a:t>
            </a:r>
            <a:endParaRPr>
              <a:solidFill>
                <a:schemeClr val="dk2"/>
              </a:solidFill>
              <a:latin typeface="Fira Sans Condensed"/>
              <a:ea typeface="Fira Sans Condensed"/>
              <a:cs typeface="Fira Sans Condensed"/>
              <a:sym typeface="Fira Sans Condense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1753</Words>
  <Application>Microsoft Office PowerPoint</Application>
  <PresentationFormat>On-screen Show (16:9)</PresentationFormat>
  <Paragraphs>144</Paragraphs>
  <Slides>23</Slides>
  <Notes>23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Times New Roman</vt:lpstr>
      <vt:lpstr>Fira Sans Condensed</vt:lpstr>
      <vt:lpstr>Simple Light</vt:lpstr>
      <vt:lpstr>Data Visualization</vt:lpstr>
      <vt:lpstr>Today we’re going to...</vt:lpstr>
      <vt:lpstr>PowerPoint Presentation</vt:lpstr>
      <vt:lpstr>Image Manipulation</vt:lpstr>
      <vt:lpstr>Image Manipulation</vt:lpstr>
      <vt:lpstr>Image Manipulation</vt:lpstr>
      <vt:lpstr>Image Manipulation</vt:lpstr>
      <vt:lpstr>Image Manipulation - Dr. Elisabeth Bik</vt:lpstr>
      <vt:lpstr>Why is this so important?</vt:lpstr>
      <vt:lpstr>Images and visualizations are often the best way to communicate our data and insights...  But if we can’t trust that visualizations are representing the ‘real’ data, we can’t trust what their creators are trying to communicate...  So how can we ensure that the visualizations we create are representing our data with integrity?</vt:lpstr>
      <vt:lpstr>PowerPoint Presentation</vt:lpstr>
      <vt:lpstr>What is reproducibility?</vt:lpstr>
      <vt:lpstr>Reproducibility is ethical</vt:lpstr>
      <vt:lpstr>Reproducibility is practical</vt:lpstr>
      <vt:lpstr>NOTE:  The ability to reproduce a result does not necessarily indicate correctness, nor does the inability to do so mean a result is incorrect.  But “science is incremental: it is only through transparency and by enabling reproducibility that scientific knowledge evolves.”</vt:lpstr>
      <vt:lpstr>PowerPoint Presentation</vt:lpstr>
      <vt:lpstr>Work programmatically</vt:lpstr>
      <vt:lpstr>Work in plain text</vt:lpstr>
      <vt:lpstr>Comment your code</vt:lpstr>
      <vt:lpstr>Activity: Comment our code</vt:lpstr>
      <vt:lpstr>Datasheets for datasets</vt:lpstr>
      <vt:lpstr>Datasheets for datasets - Sample datasheet</vt:lpstr>
      <vt:lpstr>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cp:lastModifiedBy>Ciara Zogheib</cp:lastModifiedBy>
  <cp:revision>7</cp:revision>
  <dcterms:modified xsi:type="dcterms:W3CDTF">2024-01-05T21:08:46Z</dcterms:modified>
</cp:coreProperties>
</file>